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05"/>
  </p:notesMasterIdLst>
  <p:sldIdLst>
    <p:sldId id="256" r:id="rId2"/>
    <p:sldId id="315" r:id="rId3"/>
    <p:sldId id="326" r:id="rId4"/>
    <p:sldId id="338" r:id="rId5"/>
    <p:sldId id="358" r:id="rId6"/>
    <p:sldId id="339" r:id="rId7"/>
    <p:sldId id="257" r:id="rId8"/>
    <p:sldId id="258" r:id="rId9"/>
    <p:sldId id="259" r:id="rId10"/>
    <p:sldId id="351" r:id="rId11"/>
    <p:sldId id="352" r:id="rId12"/>
    <p:sldId id="353" r:id="rId13"/>
    <p:sldId id="354" r:id="rId14"/>
    <p:sldId id="355" r:id="rId15"/>
    <p:sldId id="356" r:id="rId16"/>
    <p:sldId id="373" r:id="rId17"/>
    <p:sldId id="374" r:id="rId18"/>
    <p:sldId id="260" r:id="rId19"/>
    <p:sldId id="359" r:id="rId20"/>
    <p:sldId id="261" r:id="rId21"/>
    <p:sldId id="335" r:id="rId22"/>
    <p:sldId id="327" r:id="rId23"/>
    <p:sldId id="262" r:id="rId24"/>
    <p:sldId id="263" r:id="rId25"/>
    <p:sldId id="264" r:id="rId26"/>
    <p:sldId id="265" r:id="rId27"/>
    <p:sldId id="266" r:id="rId28"/>
    <p:sldId id="324" r:id="rId29"/>
    <p:sldId id="268" r:id="rId30"/>
    <p:sldId id="267" r:id="rId31"/>
    <p:sldId id="269" r:id="rId32"/>
    <p:sldId id="360" r:id="rId33"/>
    <p:sldId id="270" r:id="rId34"/>
    <p:sldId id="271" r:id="rId35"/>
    <p:sldId id="272" r:id="rId36"/>
    <p:sldId id="273" r:id="rId37"/>
    <p:sldId id="274" r:id="rId38"/>
    <p:sldId id="275" r:id="rId39"/>
    <p:sldId id="276" r:id="rId40"/>
    <p:sldId id="329" r:id="rId41"/>
    <p:sldId id="334" r:id="rId42"/>
    <p:sldId id="336" r:id="rId43"/>
    <p:sldId id="337" r:id="rId44"/>
    <p:sldId id="277" r:id="rId45"/>
    <p:sldId id="278" r:id="rId46"/>
    <p:sldId id="279" r:id="rId47"/>
    <p:sldId id="375" r:id="rId48"/>
    <p:sldId id="330" r:id="rId49"/>
    <p:sldId id="323" r:id="rId50"/>
    <p:sldId id="287" r:id="rId51"/>
    <p:sldId id="305" r:id="rId52"/>
    <p:sldId id="280" r:id="rId53"/>
    <p:sldId id="343" r:id="rId54"/>
    <p:sldId id="364" r:id="rId55"/>
    <p:sldId id="281" r:id="rId56"/>
    <p:sldId id="363" r:id="rId57"/>
    <p:sldId id="365" r:id="rId58"/>
    <p:sldId id="340" r:id="rId59"/>
    <p:sldId id="344" r:id="rId60"/>
    <p:sldId id="341" r:id="rId61"/>
    <p:sldId id="342" r:id="rId62"/>
    <p:sldId id="366" r:id="rId63"/>
    <p:sldId id="367" r:id="rId64"/>
    <p:sldId id="345" r:id="rId65"/>
    <p:sldId id="283" r:id="rId66"/>
    <p:sldId id="284" r:id="rId67"/>
    <p:sldId id="285" r:id="rId68"/>
    <p:sldId id="286" r:id="rId69"/>
    <p:sldId id="368" r:id="rId70"/>
    <p:sldId id="369" r:id="rId71"/>
    <p:sldId id="347" r:id="rId72"/>
    <p:sldId id="294" r:id="rId73"/>
    <p:sldId id="295" r:id="rId74"/>
    <p:sldId id="296" r:id="rId75"/>
    <p:sldId id="297" r:id="rId76"/>
    <p:sldId id="298" r:id="rId77"/>
    <p:sldId id="299" r:id="rId78"/>
    <p:sldId id="300" r:id="rId79"/>
    <p:sldId id="301" r:id="rId80"/>
    <p:sldId id="302" r:id="rId81"/>
    <p:sldId id="372" r:id="rId82"/>
    <p:sldId id="349" r:id="rId83"/>
    <p:sldId id="303" r:id="rId84"/>
    <p:sldId id="325" r:id="rId85"/>
    <p:sldId id="357" r:id="rId86"/>
    <p:sldId id="350" r:id="rId87"/>
    <p:sldId id="304" r:id="rId88"/>
    <p:sldId id="306" r:id="rId89"/>
    <p:sldId id="307" r:id="rId90"/>
    <p:sldId id="308" r:id="rId91"/>
    <p:sldId id="370" r:id="rId92"/>
    <p:sldId id="371" r:id="rId93"/>
    <p:sldId id="331" r:id="rId94"/>
    <p:sldId id="309" r:id="rId95"/>
    <p:sldId id="333" r:id="rId96"/>
    <p:sldId id="310" r:id="rId97"/>
    <p:sldId id="311" r:id="rId98"/>
    <p:sldId id="312" r:id="rId99"/>
    <p:sldId id="313" r:id="rId100"/>
    <p:sldId id="314" r:id="rId101"/>
    <p:sldId id="377" r:id="rId102"/>
    <p:sldId id="376" r:id="rId103"/>
    <p:sldId id="361" r:id="rId104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83"/>
    <p:restoredTop sz="92743" autoAdjust="0"/>
  </p:normalViewPr>
  <p:slideViewPr>
    <p:cSldViewPr snapToGrid="0" snapToObjects="1">
      <p:cViewPr varScale="1">
        <p:scale>
          <a:sx n="121" d="100"/>
          <a:sy n="121" d="100"/>
        </p:scale>
        <p:origin x="6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viewProps" Target="viewProp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theme" Target="theme/theme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tableStyles" Target="tableStyle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zh-TW" altLang="zh-TW" sz="1200" b="0" i="0" u="none" strike="noStrike" cap="none" dirty="0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4" name="Google Shape;13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2" name="Google Shape;14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9" name="Google Shape;14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8" name="Google Shape;158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3" name="Google Shape;173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6" name="Google Shape;166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1" name="Google Shape;181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9" name="Google Shape;189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7" name="Google Shape;197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5" name="Google Shape;205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6650530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3" name="Google Shape;213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1" name="Google Shape;221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9" name="Google Shape;229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7" name="Google Shape;237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5" name="Google Shape;245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52" name="Google Shape;252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59" name="Google Shape;259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26" name="Google Shape;326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5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65" name="Google Shape;465;p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7" name="Google Shape;267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2" name="Google Shape;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4" name="Google Shape;274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1" name="Google Shape;291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0" name="Google Shape;300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8" name="Google Shape;308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16" name="Google Shape;316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77" name="Google Shape;377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84" name="Google Shape;384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92" name="Google Shape;392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4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00" name="Google Shape;400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08" name="Google Shape;408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16" name="Google Shape;416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24" name="Google Shape;424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4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431" name="Google Shape;431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4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39" name="Google Shape;439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4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48" name="Google Shape;448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56" name="Google Shape;456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5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72" name="Google Shape;472;p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5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80" name="Google Shape;480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5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88" name="Google Shape;488;p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5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95" name="Google Shape;495;p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06" name="Google Shape;10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5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03" name="Google Shape;503;p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5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" altLang="zh-TW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test_sequences</a:t>
            </a:r>
            <a:r>
              <a:rPr lang="en" altLang="zh-TW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= [</a:t>
            </a:r>
          </a:p>
          <a:p>
            <a:r>
              <a:rPr lang="en" altLang="zh-TW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"Today is a sunny day",</a:t>
            </a:r>
          </a:p>
          <a:p>
            <a:r>
              <a:rPr lang="en" altLang="zh-TW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"It was, For, Uh, </a:t>
            </a:r>
            <a:r>
              <a:rPr lang="en" altLang="zh-TW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Medcial</a:t>
            </a:r>
            <a:r>
              <a:rPr lang="en" altLang="zh-TW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Reasons, Says Doctor To Boris Johnson, Explaining Why They Had To Give </a:t>
            </a:r>
            <a:r>
              <a:rPr lang="en" altLang="zh-TW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Hime</a:t>
            </a:r>
            <a:r>
              <a:rPr lang="en" altLang="zh-TW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altLang="zh-TW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Hairvut</a:t>
            </a:r>
            <a:r>
              <a:rPr lang="en" altLang="zh-TW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",</a:t>
            </a:r>
          </a:p>
          <a:p>
            <a:r>
              <a:rPr lang="en" altLang="zh-TW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"Pokémon Go player stabbed, keeps playing",</a:t>
            </a:r>
          </a:p>
          <a:p>
            <a:r>
              <a:rPr lang="en" altLang="zh-TW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"thirtysomething scientists unveil doomsday clock of hair loss"]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512" name="Google Shape;512;p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5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21" name="Google Shape;521;p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5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29" name="Google Shape;529;p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5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38" name="Google Shape;538;p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3" name="Google Shape;11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TW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import </a:t>
            </a:r>
            <a:r>
              <a:rPr lang="en" altLang="zh-TW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tensorflow</a:t>
            </a:r>
            <a:r>
              <a:rPr lang="en" altLang="zh-TW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as </a:t>
            </a:r>
            <a:r>
              <a:rPr lang="en" altLang="zh-TW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tf</a:t>
            </a:r>
            <a:endParaRPr lang="en" altLang="zh-TW" sz="1200" b="0" i="0" u="none" strike="noStrike" cap="none" dirty="0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  <a:p>
            <a:r>
              <a:rPr lang="en" altLang="zh-TW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import </a:t>
            </a:r>
            <a:r>
              <a:rPr lang="en" altLang="zh-TW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tensorflow_datasets</a:t>
            </a:r>
            <a:r>
              <a:rPr lang="en" altLang="zh-TW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as </a:t>
            </a:r>
            <a:r>
              <a:rPr lang="en" altLang="zh-TW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tfds</a:t>
            </a:r>
            <a:endParaRPr lang="en" altLang="zh-TW" sz="1200" b="0" i="0" u="none" strike="noStrike" cap="none" dirty="0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  <a:p>
            <a:r>
              <a:rPr lang="en" altLang="zh-TW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import </a:t>
            </a:r>
            <a:r>
              <a:rPr lang="en" altLang="zh-TW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numpy</a:t>
            </a:r>
            <a:r>
              <a:rPr lang="en" altLang="zh-TW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as np</a:t>
            </a:r>
          </a:p>
          <a:p>
            <a:r>
              <a:rPr lang="en" altLang="zh-TW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from </a:t>
            </a:r>
            <a:r>
              <a:rPr lang="en" altLang="zh-TW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tensorflow.keras.preprocessing.sequence</a:t>
            </a:r>
            <a:r>
              <a:rPr lang="en" altLang="zh-TW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import </a:t>
            </a:r>
            <a:r>
              <a:rPr lang="en" altLang="zh-TW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pad_sequences</a:t>
            </a:r>
            <a:endParaRPr lang="en" altLang="zh-TW" sz="1200" b="0" i="0" u="none" strike="noStrike" cap="none" dirty="0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  <a:p>
            <a:r>
              <a:rPr lang="en" altLang="zh-TW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from </a:t>
            </a:r>
            <a:r>
              <a:rPr lang="en" altLang="zh-TW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sklearn.model_selection</a:t>
            </a:r>
            <a:r>
              <a:rPr lang="en" altLang="zh-TW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import </a:t>
            </a:r>
            <a:r>
              <a:rPr lang="en" altLang="zh-TW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train_test_split</a:t>
            </a:r>
            <a:endParaRPr lang="en" altLang="zh-TW" sz="1200" b="0" i="0" u="none" strike="noStrike" cap="none" dirty="0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  <a:p>
            <a:r>
              <a:rPr lang="en" altLang="zh-TW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import </a:t>
            </a:r>
            <a:r>
              <a:rPr lang="en" altLang="zh-TW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tensorflow</a:t>
            </a:r>
            <a:r>
              <a:rPr lang="en" altLang="zh-TW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as </a:t>
            </a:r>
            <a:r>
              <a:rPr lang="en" altLang="zh-TW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tf</a:t>
            </a:r>
            <a:endParaRPr lang="en" altLang="zh-TW" sz="1200" b="0" i="0" u="none" strike="noStrike" cap="none" dirty="0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  <a:p>
            <a:r>
              <a:rPr lang="en" altLang="zh-TW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from </a:t>
            </a:r>
            <a:r>
              <a:rPr lang="en" altLang="zh-TW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tensorflow</a:t>
            </a:r>
            <a:r>
              <a:rPr lang="en" altLang="zh-TW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import </a:t>
            </a:r>
            <a:r>
              <a:rPr lang="en" altLang="zh-TW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keras</a:t>
            </a:r>
            <a:endParaRPr lang="en" altLang="zh-TW" sz="1200" b="0" i="0" u="none" strike="noStrike" cap="none" dirty="0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  <a:p>
            <a:r>
              <a:rPr lang="en" altLang="zh-TW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from </a:t>
            </a:r>
            <a:r>
              <a:rPr lang="en" altLang="zh-TW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keras.preprocessing.text</a:t>
            </a:r>
            <a:r>
              <a:rPr lang="en" altLang="zh-TW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import Tokenizer</a:t>
            </a:r>
          </a:p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39916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0" name="Google Shape;12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7" name="Google Shape;12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投影片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imes New Roman"/>
              <a:buNone/>
              <a:defRPr sz="4800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及直排文字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直排標題及文字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及內容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lvl="2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lvl="3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lvl="4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章節標題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兩個內容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比較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只有標題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空白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含輔助字幕的內容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含輔助字幕的圖片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rive.google.com/drive/folders/1kwORuSfpuPlqKKLFc3rhT0nHusqA6EzF?usp=sharing" TargetMode="Externa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hyperlink" Target="mailto:t109368093@ntut.org.tw" TargetMode="Externa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jpeg"/><Relationship Id="rId5" Type="http://schemas.openxmlformats.org/officeDocument/2006/relationships/image" Target="../media/image44.png"/><Relationship Id="rId4" Type="http://schemas.microsoft.com/office/2007/relationships/hdphoto" Target="../media/hdphoto1.wdp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https://huggingface.co/stanfordnlp/glove/resolve/main/glove.twitter.27B.zip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paperspace.com/intro-to-optimization-momentum-rmsprop-adam/" TargetMode="External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png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png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3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3"/>
          <p:cNvSpPr txBox="1"/>
          <p:nvPr/>
        </p:nvSpPr>
        <p:spPr>
          <a:xfrm>
            <a:off x="1524000" y="1711448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imes New Roman"/>
              <a:buNone/>
            </a:pPr>
            <a:r>
              <a:rPr lang="en-US" sz="48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Natural Language Processing</a:t>
            </a:r>
            <a:endParaRPr lang="en-US" sz="48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imes New Roman"/>
              <a:buNone/>
            </a:pPr>
            <a:r>
              <a:rPr lang="en-US" sz="48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(NLP)</a:t>
            </a:r>
          </a:p>
        </p:txBody>
      </p:sp>
      <p:sp>
        <p:nvSpPr>
          <p:cNvPr id="89" name="Google Shape;89;p13"/>
          <p:cNvSpPr txBox="1">
            <a:spLocks noGrp="1"/>
          </p:cNvSpPr>
          <p:nvPr>
            <p:ph type="subTitle" idx="1"/>
          </p:nvPr>
        </p:nvSpPr>
        <p:spPr>
          <a:xfrm>
            <a:off x="1524000" y="4398231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>
              <a:spcBef>
                <a:spcPts val="0"/>
              </a:spcBef>
            </a:pPr>
            <a:r>
              <a:rPr lang="en-US" dirty="0"/>
              <a:t>Presenter: </a:t>
            </a:r>
            <a:r>
              <a:rPr lang="en-US" dirty="0" err="1"/>
              <a:t>YoutengLiang</a:t>
            </a:r>
            <a:r>
              <a:rPr lang="en-US" dirty="0"/>
              <a:t> (</a:t>
            </a:r>
            <a:r>
              <a:rPr lang="en-US" altLang="zh-TW" dirty="0" err="1"/>
              <a:t>梁有騰</a:t>
            </a:r>
            <a:r>
              <a:rPr lang="en-US" dirty="0"/>
              <a:t>)</a:t>
            </a:r>
            <a:endParaRPr lang="zh-TW" altLang="en-US" dirty="0"/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364E297-18FA-754E-8F9C-39D2766487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Google Colab</a:t>
            </a:r>
            <a:endParaRPr kumimoji="1"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A672987-BA5A-B446-878E-28B63FD79B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Before we start coding, we should know how to use google colab.</a:t>
            </a:r>
          </a:p>
          <a:p>
            <a:r>
              <a:rPr kumimoji="1" lang="en-US" altLang="zh-TW" dirty="0"/>
              <a:t>Google colab makes you able to write &amp; run python code online.</a:t>
            </a:r>
          </a:p>
          <a:p>
            <a:r>
              <a:rPr kumimoji="1" lang="en-US" altLang="zh-TW" dirty="0"/>
              <a:t>The most important is Google colab provides free GPU resource for machine learning model training.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763507A-0655-FF43-9CE4-A68A0D8A7E4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6146" name="Picture 2" descr="如何使用Google Colab 提供的免費GPU - Clay-Technology World">
            <a:extLst>
              <a:ext uri="{FF2B5EF4-FFF2-40B4-BE49-F238E27FC236}">
                <a16:creationId xmlns:a16="http://schemas.microsoft.com/office/drawing/2014/main" id="{60C91A76-513A-1048-A1AB-D957D91AA8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0609" y="3909446"/>
            <a:ext cx="6670782" cy="2948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A94D234F-DDBB-4940-8738-E8772B6E02CD}"/>
              </a:ext>
            </a:extLst>
          </p:cNvPr>
          <p:cNvSpPr txBox="1"/>
          <p:nvPr/>
        </p:nvSpPr>
        <p:spPr>
          <a:xfrm>
            <a:off x="4614664" y="6630967"/>
            <a:ext cx="296267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zh-TW" sz="800" dirty="0">
                <a:solidFill>
                  <a:schemeClr val="bg1">
                    <a:lumMod val="75000"/>
                  </a:schemeClr>
                </a:solidFill>
              </a:rPr>
              <a:t>https://clay-</a:t>
            </a:r>
            <a:r>
              <a:rPr kumimoji="1" lang="en" altLang="zh-TW" sz="800" dirty="0" err="1">
                <a:solidFill>
                  <a:schemeClr val="bg1">
                    <a:lumMod val="75000"/>
                  </a:schemeClr>
                </a:solidFill>
              </a:rPr>
              <a:t>atlas.com</a:t>
            </a:r>
            <a:r>
              <a:rPr kumimoji="1" lang="en" altLang="zh-TW" sz="800" dirty="0">
                <a:solidFill>
                  <a:schemeClr val="bg1">
                    <a:lumMod val="75000"/>
                  </a:schemeClr>
                </a:solidFill>
              </a:rPr>
              <a:t>/blog/2019/09/29/</a:t>
            </a:r>
            <a:r>
              <a:rPr kumimoji="1" lang="en" altLang="zh-TW" sz="800" dirty="0" err="1">
                <a:solidFill>
                  <a:schemeClr val="bg1">
                    <a:lumMod val="75000"/>
                  </a:schemeClr>
                </a:solidFill>
              </a:rPr>
              <a:t>colab</a:t>
            </a:r>
            <a:r>
              <a:rPr kumimoji="1" lang="en" altLang="zh-TW" sz="800" dirty="0">
                <a:solidFill>
                  <a:schemeClr val="bg1">
                    <a:lumMod val="75000"/>
                  </a:schemeClr>
                </a:solidFill>
              </a:rPr>
              <a:t>-</a:t>
            </a:r>
            <a:r>
              <a:rPr kumimoji="1" lang="en" altLang="zh-TW" sz="800" dirty="0" err="1">
                <a:solidFill>
                  <a:schemeClr val="bg1">
                    <a:lumMod val="75000"/>
                  </a:schemeClr>
                </a:solidFill>
              </a:rPr>
              <a:t>chinese</a:t>
            </a:r>
            <a:r>
              <a:rPr kumimoji="1" lang="en" altLang="zh-TW" sz="800" dirty="0">
                <a:solidFill>
                  <a:schemeClr val="bg1">
                    <a:lumMod val="75000"/>
                  </a:schemeClr>
                </a:solidFill>
              </a:rPr>
              <a:t>-tutorial/</a:t>
            </a:r>
            <a:endParaRPr kumimoji="1" lang="zh-TW" altLang="en-US" sz="8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83466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2DEDF0F4-2B90-BE41-B906-6BFDFDDA11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6719" y="5001143"/>
            <a:ext cx="8114080" cy="1720332"/>
          </a:xfrm>
          <a:prstGeom prst="rect">
            <a:avLst/>
          </a:prstGeom>
        </p:spPr>
      </p:pic>
      <p:sp>
        <p:nvSpPr>
          <p:cNvPr id="540" name="Google Shape;540;p7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/>
            <a:r>
              <a:rPr lang="en-US" dirty="0"/>
              <a:t>Exercise</a:t>
            </a:r>
            <a:endParaRPr dirty="0"/>
          </a:p>
        </p:txBody>
      </p:sp>
      <p:sp>
        <p:nvSpPr>
          <p:cNvPr id="541" name="Google Shape;541;p7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We prepare two datasets for you to train your own model, both are stored as .csv file.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Of course, you can do the exactly same this with us to build a workable model, but I pretty sure it will be fascinating if you build your own one with difference method.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Link to datasets: </a:t>
            </a:r>
            <a:r>
              <a:rPr lang="en-US" u="sng" dirty="0">
                <a:solidFill>
                  <a:schemeClr val="hlink"/>
                </a:solidFill>
                <a:hlinkClick r:id="rId4"/>
              </a:rPr>
              <a:t>https://drive.google.com/drive/folders/1kwORuSfpuPlqKKLFc3rhT0nHusqA6EzF?usp=sharing</a:t>
            </a:r>
            <a:endParaRPr dirty="0"/>
          </a:p>
        </p:txBody>
      </p:sp>
      <p:sp>
        <p:nvSpPr>
          <p:cNvPr id="542" name="Google Shape;542;p7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100</a:t>
            </a:fld>
            <a:endParaRPr/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A5435F0-A3C1-634F-99A0-F0A4B2B74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Downloading the Notebook</a:t>
            </a:r>
            <a:endParaRPr kumimoji="1"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CB5E72A-83CB-244B-A80E-A9CDBB3575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541845"/>
            <a:ext cx="10515600" cy="707368"/>
          </a:xfrm>
        </p:spPr>
        <p:txBody>
          <a:bodyPr/>
          <a:lstStyle/>
          <a:p>
            <a:r>
              <a:rPr kumimoji="1" lang="en-US" altLang="zh-TW" dirty="0"/>
              <a:t>You can download what you done in colab as .</a:t>
            </a:r>
            <a:r>
              <a:rPr kumimoji="1" lang="en-US" altLang="zh-TW" dirty="0" err="1"/>
              <a:t>ipynb</a:t>
            </a:r>
            <a:r>
              <a:rPr kumimoji="1" lang="en-US" altLang="zh-TW" dirty="0"/>
              <a:t> file.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7508729-4F08-504F-A4BE-AD27C5A86AE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101</a:t>
            </a:fld>
            <a:endParaRPr 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8125F5C-2993-D94B-AA7D-4E42FD39CF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401" y="2159335"/>
            <a:ext cx="3964251" cy="4698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28154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AB9300E-025D-9A46-875C-F47908224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Sending Your Works </a:t>
            </a:r>
            <a:endParaRPr kumimoji="1"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3B5A5A8-28C4-AE41-B33C-CAAF031A4E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Please download the works you done during the course as .</a:t>
            </a:r>
            <a:r>
              <a:rPr kumimoji="1" lang="en-US" altLang="zh-TW" dirty="0" err="1"/>
              <a:t>ipynb</a:t>
            </a:r>
            <a:r>
              <a:rPr kumimoji="1" lang="en-US" altLang="zh-TW" dirty="0"/>
              <a:t> file.</a:t>
            </a:r>
          </a:p>
          <a:p>
            <a:r>
              <a:rPr kumimoji="1" lang="en-US" altLang="zh-TW" dirty="0"/>
              <a:t>After finished the exercise, please also download it as .</a:t>
            </a:r>
            <a:r>
              <a:rPr kumimoji="1" lang="en-US" altLang="zh-TW" dirty="0" err="1"/>
              <a:t>ipynb</a:t>
            </a:r>
            <a:r>
              <a:rPr kumimoji="1" lang="en-US" altLang="zh-TW" dirty="0"/>
              <a:t> file.</a:t>
            </a:r>
          </a:p>
          <a:p>
            <a:r>
              <a:rPr kumimoji="1" lang="en-US" altLang="zh-TW" dirty="0"/>
              <a:t>Please send your works and exercise files to the mail: </a:t>
            </a:r>
            <a:r>
              <a:rPr kumimoji="1" lang="en-US" altLang="zh-TW" dirty="0">
                <a:hlinkClick r:id="rId2"/>
              </a:rPr>
              <a:t>t109368093@ntut.org.tw</a:t>
            </a:r>
            <a:endParaRPr kumimoji="1" lang="en-US" altLang="zh-TW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7944A75-AA0F-D24B-94DF-0E6F141F8FA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102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938787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72FDD768-3627-1442-8596-8DA6D4BDE1C1}"/>
              </a:ext>
            </a:extLst>
          </p:cNvPr>
          <p:cNvSpPr/>
          <p:nvPr/>
        </p:nvSpPr>
        <p:spPr>
          <a:xfrm>
            <a:off x="4527141" y="2828835"/>
            <a:ext cx="3137718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7200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Times New Roman" panose="02020603050405020304" pitchFamily="18" charset="0"/>
              </a:rPr>
              <a:t>Thanks.</a:t>
            </a:r>
            <a:endParaRPr lang="zh-TW" altLang="en-US" sz="7200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24037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5BB58F1F-4640-F547-B1B6-E9AC602C34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119" y="2945443"/>
            <a:ext cx="7404864" cy="2477103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6C1F9D49-5EFA-A748-8877-8248806AD8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5251" y="3678148"/>
            <a:ext cx="7190984" cy="3043327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521AE72F-C6FE-7349-BC7F-76F2665C7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Connect Colab into Google Drive</a:t>
            </a:r>
            <a:endParaRPr kumimoji="1"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1A31936-28FD-4A45-85E0-D5C689D156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650447"/>
          </a:xfrm>
        </p:spPr>
        <p:txBody>
          <a:bodyPr/>
          <a:lstStyle/>
          <a:p>
            <a:r>
              <a:rPr kumimoji="1" lang="en-US" altLang="zh-TW" dirty="0"/>
              <a:t>We should connect colab into google drive before we use it.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0844F77-468A-124B-996F-155EC3B9777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0B3A863F-9DD5-AE42-9ECB-B1B08594934B}"/>
              </a:ext>
            </a:extLst>
          </p:cNvPr>
          <p:cNvSpPr txBox="1"/>
          <p:nvPr/>
        </p:nvSpPr>
        <p:spPr>
          <a:xfrm>
            <a:off x="8445357" y="3008148"/>
            <a:ext cx="18469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8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Right Click</a:t>
            </a:r>
            <a:endParaRPr kumimoji="1" lang="zh-TW" altLang="en-US" sz="28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674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27470CC-C676-5C4E-A438-BEEEFFC15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Connect Colab into Google Drive (Cont’d )</a:t>
            </a:r>
            <a:endParaRPr kumimoji="1"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ADEE027-3C47-C946-B189-43CB819A91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712092"/>
          </a:xfrm>
        </p:spPr>
        <p:txBody>
          <a:bodyPr/>
          <a:lstStyle/>
          <a:p>
            <a:r>
              <a:rPr kumimoji="1" lang="en-US" altLang="zh-TW" dirty="0"/>
              <a:t>Search colab and install it.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2B33278-3433-E64A-B523-A8970CC5F84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90C9F7F-66B0-5A4E-B2BA-255DC66EC5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151" y="2672654"/>
            <a:ext cx="4995388" cy="3406641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7BEAEB29-1DBF-1D4B-AF5E-8F80AE1AAD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8412" y="2672653"/>
            <a:ext cx="4995388" cy="3406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1537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5A3B9E-C25E-2540-B843-0477614C5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Connect Colab into Google Drive (Cont’d )</a:t>
            </a:r>
            <a:endParaRPr kumimoji="1"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F827663-8DB0-FA47-8486-BCA929B69D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660721"/>
          </a:xfrm>
        </p:spPr>
        <p:txBody>
          <a:bodyPr/>
          <a:lstStyle/>
          <a:p>
            <a:r>
              <a:rPr kumimoji="1" lang="en-US" altLang="zh-TW" dirty="0"/>
              <a:t>After installed, you can create a new colab notebook.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2F4A373-C961-FD4C-B4EB-9DBE814BD6A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4684077-A671-6F48-A575-DBBC70AFE1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4215" y="2486346"/>
            <a:ext cx="8003569" cy="4193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193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29BBB17-2C11-2545-9946-8369D41EE7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Colab UI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CB26B5A-2C20-244C-9FE5-AB7DEA7C5E2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21ECEF5F-004B-6347-97CD-C0FB6CF9F7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971" y="2577511"/>
            <a:ext cx="10870058" cy="2052298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E5FB996D-9071-0448-8074-FF4E2CEC7E2F}"/>
              </a:ext>
            </a:extLst>
          </p:cNvPr>
          <p:cNvSpPr txBox="1"/>
          <p:nvPr/>
        </p:nvSpPr>
        <p:spPr>
          <a:xfrm>
            <a:off x="1335640" y="1769128"/>
            <a:ext cx="29692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Notebook Name</a:t>
            </a:r>
            <a:endParaRPr kumimoji="1"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" name="直線箭頭接點 8">
            <a:extLst>
              <a:ext uri="{FF2B5EF4-FFF2-40B4-BE49-F238E27FC236}">
                <a16:creationId xmlns:a16="http://schemas.microsoft.com/office/drawing/2014/main" id="{D4853657-FE0D-1E45-AA31-DAE7B9D69F68}"/>
              </a:ext>
            </a:extLst>
          </p:cNvPr>
          <p:cNvCxnSpPr>
            <a:cxnSpLocks/>
          </p:cNvCxnSpPr>
          <p:nvPr/>
        </p:nvCxnSpPr>
        <p:spPr>
          <a:xfrm flipH="1">
            <a:off x="1797981" y="2315901"/>
            <a:ext cx="277399" cy="33483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48F0D1DA-D047-0045-8FD9-9BC94435518B}"/>
              </a:ext>
            </a:extLst>
          </p:cNvPr>
          <p:cNvSpPr txBox="1"/>
          <p:nvPr/>
        </p:nvSpPr>
        <p:spPr>
          <a:xfrm>
            <a:off x="999916" y="4708249"/>
            <a:ext cx="9597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Files</a:t>
            </a:r>
            <a:endParaRPr kumimoji="1"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2" name="直線箭頭接點 11">
            <a:extLst>
              <a:ext uri="{FF2B5EF4-FFF2-40B4-BE49-F238E27FC236}">
                <a16:creationId xmlns:a16="http://schemas.microsoft.com/office/drawing/2014/main" id="{4693B6DD-FE24-C74C-9A79-B9551527C1ED}"/>
              </a:ext>
            </a:extLst>
          </p:cNvPr>
          <p:cNvCxnSpPr>
            <a:cxnSpLocks/>
          </p:cNvCxnSpPr>
          <p:nvPr/>
        </p:nvCxnSpPr>
        <p:spPr>
          <a:xfrm flipH="1" flipV="1">
            <a:off x="1335640" y="3996647"/>
            <a:ext cx="144166" cy="63316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C24AB029-E513-A44B-BA1C-4FDD8FB05B99}"/>
              </a:ext>
            </a:extLst>
          </p:cNvPr>
          <p:cNvSpPr txBox="1"/>
          <p:nvPr/>
        </p:nvSpPr>
        <p:spPr>
          <a:xfrm>
            <a:off x="4257271" y="2315901"/>
            <a:ext cx="20653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 Code</a:t>
            </a:r>
            <a:endParaRPr kumimoji="1"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7" name="直線箭頭接點 16">
            <a:extLst>
              <a:ext uri="{FF2B5EF4-FFF2-40B4-BE49-F238E27FC236}">
                <a16:creationId xmlns:a16="http://schemas.microsoft.com/office/drawing/2014/main" id="{87BD6C6D-8921-EF4E-B607-053D48843D47}"/>
              </a:ext>
            </a:extLst>
          </p:cNvPr>
          <p:cNvCxnSpPr>
            <a:cxnSpLocks/>
          </p:cNvCxnSpPr>
          <p:nvPr/>
        </p:nvCxnSpPr>
        <p:spPr>
          <a:xfrm flipH="1">
            <a:off x="4417888" y="2839121"/>
            <a:ext cx="661318" cy="62521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8B71368E-3DE2-4748-AB05-8B00E822BB64}"/>
              </a:ext>
            </a:extLst>
          </p:cNvPr>
          <p:cNvSpPr txBox="1"/>
          <p:nvPr/>
        </p:nvSpPr>
        <p:spPr>
          <a:xfrm>
            <a:off x="7362289" y="1865079"/>
            <a:ext cx="24966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Code Cell</a:t>
            </a:r>
            <a:endParaRPr kumimoji="1"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1" name="直線箭頭接點 20">
            <a:extLst>
              <a:ext uri="{FF2B5EF4-FFF2-40B4-BE49-F238E27FC236}">
                <a16:creationId xmlns:a16="http://schemas.microsoft.com/office/drawing/2014/main" id="{5D7EE384-805E-8F4D-AB52-304A9019647D}"/>
              </a:ext>
            </a:extLst>
          </p:cNvPr>
          <p:cNvCxnSpPr>
            <a:cxnSpLocks/>
          </p:cNvCxnSpPr>
          <p:nvPr/>
        </p:nvCxnSpPr>
        <p:spPr>
          <a:xfrm flipH="1">
            <a:off x="7787812" y="2471540"/>
            <a:ext cx="459807" cy="103828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6CA77057-5CB7-7347-ACEB-1CBC784D88F0}"/>
              </a:ext>
            </a:extLst>
          </p:cNvPr>
          <p:cNvSpPr txBox="1"/>
          <p:nvPr/>
        </p:nvSpPr>
        <p:spPr>
          <a:xfrm>
            <a:off x="2793305" y="4891419"/>
            <a:ext cx="24966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Execute Button</a:t>
            </a:r>
            <a:endParaRPr kumimoji="1"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5" name="直線箭頭接點 24">
            <a:extLst>
              <a:ext uri="{FF2B5EF4-FFF2-40B4-BE49-F238E27FC236}">
                <a16:creationId xmlns:a16="http://schemas.microsoft.com/office/drawing/2014/main" id="{BF8F6504-D28D-4C4C-80D0-29F3010C3932}"/>
              </a:ext>
            </a:extLst>
          </p:cNvPr>
          <p:cNvCxnSpPr>
            <a:cxnSpLocks/>
          </p:cNvCxnSpPr>
          <p:nvPr/>
        </p:nvCxnSpPr>
        <p:spPr>
          <a:xfrm flipH="1" flipV="1">
            <a:off x="3164440" y="3603660"/>
            <a:ext cx="267130" cy="131131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2BB2A676-4117-2941-92C3-393852CC0CDF}"/>
              </a:ext>
            </a:extLst>
          </p:cNvPr>
          <p:cNvSpPr txBox="1"/>
          <p:nvPr/>
        </p:nvSpPr>
        <p:spPr>
          <a:xfrm>
            <a:off x="5079206" y="4185029"/>
            <a:ext cx="13638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  <a:endParaRPr kumimoji="1"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2" name="直線箭頭接點 31">
            <a:extLst>
              <a:ext uri="{FF2B5EF4-FFF2-40B4-BE49-F238E27FC236}">
                <a16:creationId xmlns:a16="http://schemas.microsoft.com/office/drawing/2014/main" id="{4396D326-81BB-E344-894D-D60EE6329B29}"/>
              </a:ext>
            </a:extLst>
          </p:cNvPr>
          <p:cNvCxnSpPr>
            <a:cxnSpLocks/>
          </p:cNvCxnSpPr>
          <p:nvPr/>
        </p:nvCxnSpPr>
        <p:spPr>
          <a:xfrm flipH="1" flipV="1">
            <a:off x="3928665" y="3767810"/>
            <a:ext cx="978445" cy="60081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28891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E6A503B-8116-6D4E-AF12-9BD3B4EAC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Change to Use GPU</a:t>
            </a:r>
            <a:endParaRPr kumimoji="1"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E4A5C2A-2038-DC4C-9577-F3CE4BB7E5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732640"/>
          </a:xfrm>
        </p:spPr>
        <p:txBody>
          <a:bodyPr/>
          <a:lstStyle/>
          <a:p>
            <a:r>
              <a:rPr kumimoji="1" lang="en-US" altLang="zh-TW" dirty="0"/>
              <a:t>We can change to GPU </a:t>
            </a:r>
            <a:r>
              <a:rPr kumimoji="1" lang="en" altLang="zh-TW" dirty="0"/>
              <a:t>h</a:t>
            </a:r>
            <a:r>
              <a:rPr lang="en" altLang="zh-TW" dirty="0"/>
              <a:t>ardware accelerator.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00A49D9-7D15-8248-8BFA-5D267376D52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8C32FCB-7D4C-1845-A2E7-1E864659F8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3539" y="2645577"/>
            <a:ext cx="4632461" cy="3847298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DECF6AEE-BF50-324D-8B09-E3A982A907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2783" y="2736457"/>
            <a:ext cx="5003800" cy="344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0106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EAB7751-7C37-4C47-91D8-0AA51317C4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Open Cats and </a:t>
            </a:r>
            <a:r>
              <a:rPr lang="en" altLang="zh-TW" dirty="0"/>
              <a:t>Corgis</a:t>
            </a:r>
            <a:r>
              <a:rPr kumimoji="1" lang="en-US" altLang="zh-TW" dirty="0"/>
              <a:t> Mode</a:t>
            </a:r>
            <a:endParaRPr kumimoji="1"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F3779E3-AFDA-064F-ACCC-449A2F5919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1043699"/>
          </a:xfrm>
        </p:spPr>
        <p:txBody>
          <a:bodyPr/>
          <a:lstStyle/>
          <a:p>
            <a:r>
              <a:rPr kumimoji="1" lang="en-US" altLang="zh-TW" dirty="0"/>
              <a:t>Please follow the steps to open cats and corgis mode, that can pleases you during coding works.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1DD29EE-2B7C-2E4D-BF79-2B01DB61609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207D0649-3A6B-3247-9941-E741BF7F7C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0347" y="3296142"/>
            <a:ext cx="3583456" cy="3060208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AA695EF8-1561-244F-BB43-4069AAEA56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7020" y="3192782"/>
            <a:ext cx="4361793" cy="3163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1049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4383504-65B2-1F4B-AE7C-24C113522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Open Cats and </a:t>
            </a:r>
            <a:r>
              <a:rPr lang="en" altLang="zh-TW" dirty="0"/>
              <a:t>Corgis</a:t>
            </a:r>
            <a:r>
              <a:rPr kumimoji="1" lang="en-US" altLang="zh-TW" dirty="0"/>
              <a:t> Mode (Cont’d)</a:t>
            </a:r>
            <a:endParaRPr kumimoji="1"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8163793-94CD-9749-993E-25753C641D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686347"/>
          </a:xfrm>
        </p:spPr>
        <p:txBody>
          <a:bodyPr/>
          <a:lstStyle/>
          <a:p>
            <a:r>
              <a:rPr kumimoji="1" lang="en-US" altLang="zh-TW" dirty="0"/>
              <a:t>After opened, you can see there are cats and corgis on your colab.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D464A41-D3EF-0A47-AA3C-DB5D90E6D47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601A402-E264-6C4F-A6D7-D5177205BA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3689897"/>
            <a:ext cx="8534400" cy="850900"/>
          </a:xfrm>
          <a:prstGeom prst="rect">
            <a:avLst/>
          </a:prstGeom>
        </p:spPr>
      </p:pic>
      <p:sp>
        <p:nvSpPr>
          <p:cNvPr id="6" name="文字版面配置區 2">
            <a:extLst>
              <a:ext uri="{FF2B5EF4-FFF2-40B4-BE49-F238E27FC236}">
                <a16:creationId xmlns:a16="http://schemas.microsoft.com/office/drawing/2014/main" id="{9738186D-E2A2-9342-9B32-7903FCCAA9B1}"/>
              </a:ext>
            </a:extLst>
          </p:cNvPr>
          <p:cNvSpPr txBox="1">
            <a:spLocks/>
          </p:cNvSpPr>
          <p:nvPr/>
        </p:nvSpPr>
        <p:spPr>
          <a:xfrm>
            <a:off x="838200" y="5191892"/>
            <a:ext cx="10515600" cy="686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kumimoji="1" lang="en-US" altLang="zh-TW" dirty="0"/>
              <a:t>I pretty sure that’s the most important function of colab.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754950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 dirty="0"/>
              <a:t>Tensor Flow Dataset (TFDS)</a:t>
            </a:r>
            <a:endParaRPr dirty="0"/>
          </a:p>
        </p:txBody>
      </p:sp>
      <p:sp>
        <p:nvSpPr>
          <p:cNvPr id="116" name="Google Shape;116;p1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TFDS is a python model that can help use to get datasets.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Install TFDS with pip.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!pip install </a:t>
            </a:r>
            <a:r>
              <a:rPr lang="en-US" dirty="0" err="1"/>
              <a:t>tensorflow</a:t>
            </a:r>
            <a:r>
              <a:rPr lang="en-US" dirty="0"/>
              <a:t>-datasets</a:t>
            </a:r>
            <a:endParaRPr dirty="0"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</p:txBody>
      </p:sp>
      <p:sp>
        <p:nvSpPr>
          <p:cNvPr id="117" name="Google Shape;117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2BBC244-A4D8-47D2-B0CA-5EC39F54B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Import Packages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4E776BE-A25F-461B-9B62-E7CFE8E738F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AB30497D-D84E-7749-846E-AEE1189CF5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2791619"/>
            <a:ext cx="9702800" cy="246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3259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DF48DBD-F09A-A04D-B637-9667768E6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Outline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6892000-7014-414A-80A5-5282C7C3BD6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</a:t>
            </a:fld>
            <a:endParaRPr lang="en-US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25F58BFE-03AA-EB4C-9F7E-72D49ED171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650" y="2159000"/>
            <a:ext cx="116967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9089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TFDS (Cont’d)</a:t>
            </a:r>
            <a:endParaRPr/>
          </a:p>
        </p:txBody>
      </p:sp>
      <p:sp>
        <p:nvSpPr>
          <p:cNvPr id="123" name="Google Shape;123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B574F482-F933-9844-98D4-8729E782EF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5250" y="1839119"/>
            <a:ext cx="9461500" cy="43688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5F8DD0-D83D-6C41-B83B-3D7D8CE74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Sarcasm Detection</a:t>
            </a:r>
            <a:endParaRPr kumimoji="1"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0D14CFB-210F-2648-B3AF-6DCB695866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We are going to build a sarcasm detection model.</a:t>
            </a:r>
          </a:p>
          <a:p>
            <a:r>
              <a:rPr kumimoji="1" lang="en-US" altLang="zh-TW" dirty="0"/>
              <a:t>This model can help us to classify the sentence sarcasm or not.</a:t>
            </a:r>
          </a:p>
          <a:p>
            <a:r>
              <a:rPr kumimoji="1" lang="en-US" altLang="zh-TW" dirty="0"/>
              <a:t>We will complete this experiment with Keras.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EACF19F-0748-4D4B-A3F0-16DD8B85797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21</a:t>
            </a:fld>
            <a:endParaRPr lang="en-US"/>
          </a:p>
        </p:txBody>
      </p:sp>
      <p:pic>
        <p:nvPicPr>
          <p:cNvPr id="3080" name="Picture 8" descr="Sarcasm T Shirts – Buy Printed Sarcasm T Shirt Online – WYO">
            <a:extLst>
              <a:ext uri="{FF2B5EF4-FFF2-40B4-BE49-F238E27FC236}">
                <a16:creationId xmlns:a16="http://schemas.microsoft.com/office/drawing/2014/main" id="{89745073-9EB8-F046-B33F-367AD7120F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3500" y="3074001"/>
            <a:ext cx="4252311" cy="4252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397B552A-8059-5E40-8C65-737CAADC22F4}"/>
              </a:ext>
            </a:extLst>
          </p:cNvPr>
          <p:cNvSpPr txBox="1"/>
          <p:nvPr/>
        </p:nvSpPr>
        <p:spPr>
          <a:xfrm>
            <a:off x="3993500" y="6649380"/>
            <a:ext cx="420499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zh-TW" sz="800" dirty="0">
                <a:solidFill>
                  <a:schemeClr val="bg1">
                    <a:lumMod val="75000"/>
                  </a:schemeClr>
                </a:solidFill>
              </a:rPr>
              <a:t>https://</a:t>
            </a:r>
            <a:r>
              <a:rPr kumimoji="1" lang="en" altLang="zh-TW" sz="800" dirty="0" err="1">
                <a:solidFill>
                  <a:schemeClr val="bg1">
                    <a:lumMod val="75000"/>
                  </a:schemeClr>
                </a:solidFill>
              </a:rPr>
              <a:t>www.wyo.in</a:t>
            </a:r>
            <a:r>
              <a:rPr kumimoji="1" lang="en" altLang="zh-TW" sz="800" dirty="0">
                <a:solidFill>
                  <a:schemeClr val="bg1">
                    <a:lumMod val="75000"/>
                  </a:schemeClr>
                </a:solidFill>
              </a:rPr>
              <a:t>/pub/media/</a:t>
            </a:r>
            <a:r>
              <a:rPr kumimoji="1" lang="en" altLang="zh-TW" sz="800" dirty="0" err="1">
                <a:solidFill>
                  <a:schemeClr val="bg1">
                    <a:lumMod val="75000"/>
                  </a:schemeClr>
                </a:solidFill>
              </a:rPr>
              <a:t>mf_webp</a:t>
            </a:r>
            <a:r>
              <a:rPr kumimoji="1" lang="en" altLang="zh-TW" sz="800" dirty="0">
                <a:solidFill>
                  <a:schemeClr val="bg1">
                    <a:lumMod val="75000"/>
                  </a:schemeClr>
                </a:solidFill>
              </a:rPr>
              <a:t>/</a:t>
            </a:r>
            <a:r>
              <a:rPr kumimoji="1" lang="en" altLang="zh-TW" sz="800" dirty="0" err="1">
                <a:solidFill>
                  <a:schemeClr val="bg1">
                    <a:lumMod val="75000"/>
                  </a:schemeClr>
                </a:solidFill>
              </a:rPr>
              <a:t>png</a:t>
            </a:r>
            <a:r>
              <a:rPr kumimoji="1" lang="en" altLang="zh-TW" sz="800" dirty="0">
                <a:solidFill>
                  <a:schemeClr val="bg1">
                    <a:lumMod val="75000"/>
                  </a:schemeClr>
                </a:solidFill>
              </a:rPr>
              <a:t>/media/catalog/</a:t>
            </a:r>
            <a:r>
              <a:rPr kumimoji="1" lang="en" altLang="zh-TW" sz="800" dirty="0" err="1">
                <a:solidFill>
                  <a:schemeClr val="bg1">
                    <a:lumMod val="75000"/>
                  </a:schemeClr>
                </a:solidFill>
              </a:rPr>
              <a:t>tmp</a:t>
            </a:r>
            <a:r>
              <a:rPr kumimoji="1" lang="en" altLang="zh-TW" sz="800" dirty="0">
                <a:solidFill>
                  <a:schemeClr val="bg1">
                    <a:lumMod val="75000"/>
                  </a:schemeClr>
                </a:solidFill>
              </a:rPr>
              <a:t>/category/</a:t>
            </a:r>
            <a:r>
              <a:rPr kumimoji="1" lang="en" altLang="zh-TW" sz="800" dirty="0" err="1">
                <a:solidFill>
                  <a:schemeClr val="bg1">
                    <a:lumMod val="75000"/>
                  </a:schemeClr>
                </a:solidFill>
              </a:rPr>
              <a:t>Sarcasm.webp</a:t>
            </a:r>
            <a:endParaRPr kumimoji="1" lang="zh-TW" altLang="en-US" sz="8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25178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DF48DBD-F09A-A04D-B637-9667768E6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Outline</a:t>
            </a:r>
            <a:endParaRPr kumimoji="1"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BD98A789-F2B0-C749-B337-80774B7FC0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50" y="2159000"/>
            <a:ext cx="116967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3848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Tokenization</a:t>
            </a:r>
            <a:endParaRPr/>
          </a:p>
        </p:txBody>
      </p:sp>
      <p:sp>
        <p:nvSpPr>
          <p:cNvPr id="130" name="Google Shape;130;p1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We can replace the words with numbers in a sentence. </a:t>
            </a:r>
            <a:endParaRPr dirty="0"/>
          </a:p>
          <a:p>
            <a:pPr marL="685800" lvl="1" indent="-228600">
              <a:spcBef>
                <a:spcPts val="1000"/>
              </a:spcBef>
            </a:pPr>
            <a:r>
              <a:rPr lang="en-US" dirty="0"/>
              <a:t>“I love dog” = [1, 2, 5]</a:t>
            </a:r>
            <a:endParaRPr dirty="0"/>
          </a:p>
          <a:p>
            <a:pPr marL="685800" lvl="1" indent="-228600">
              <a:spcBef>
                <a:spcPts val="1000"/>
              </a:spcBef>
            </a:pPr>
            <a:r>
              <a:rPr lang="en-US" dirty="0"/>
              <a:t>“I love cat” = [1, 2, 3]</a:t>
            </a:r>
            <a:endParaRPr dirty="0"/>
          </a:p>
          <a:p>
            <a:pPr marL="685800" lvl="1" indent="-228600">
              <a:spcBef>
                <a:spcPts val="1000"/>
              </a:spcBef>
            </a:pPr>
            <a:r>
              <a:rPr lang="en-US" dirty="0"/>
              <a:t>“I love a cat” = [1, 2, 4, 3]</a:t>
            </a:r>
            <a:endParaRPr dirty="0"/>
          </a:p>
        </p:txBody>
      </p:sp>
      <p:sp>
        <p:nvSpPr>
          <p:cNvPr id="131" name="Google Shape;131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Tokenization (Cont’d)</a:t>
            </a:r>
            <a:endParaRPr/>
          </a:p>
        </p:txBody>
      </p:sp>
      <p:sp>
        <p:nvSpPr>
          <p:cNvPr id="137" name="Google Shape;137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  <p:sp>
        <p:nvSpPr>
          <p:cNvPr id="139" name="Google Shape;139;p20"/>
          <p:cNvSpPr txBox="1">
            <a:spLocks noGrp="1"/>
          </p:cNvSpPr>
          <p:nvPr>
            <p:ph type="body" idx="1"/>
          </p:nvPr>
        </p:nvSpPr>
        <p:spPr>
          <a:xfrm>
            <a:off x="838200" y="1544968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We can use python package to do the tokenization easily. </a:t>
            </a:r>
            <a:endParaRPr dirty="0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86C566C5-D7C1-0E4D-B497-CB006EC532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4900" y="2470150"/>
            <a:ext cx="7442200" cy="38862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Texts to Sequences</a:t>
            </a:r>
            <a:endParaRPr/>
          </a:p>
        </p:txBody>
      </p:sp>
      <p:sp>
        <p:nvSpPr>
          <p:cNvPr id="145" name="Google Shape;145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  <p:sp>
        <p:nvSpPr>
          <p:cNvPr id="6" name="Google Shape;139;p20">
            <a:extLst>
              <a:ext uri="{FF2B5EF4-FFF2-40B4-BE49-F238E27FC236}">
                <a16:creationId xmlns:a16="http://schemas.microsoft.com/office/drawing/2014/main" id="{B01A17CF-B7A2-9C4D-A241-89C9570AE6B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0" y="1544968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We should combine the IDs with the sentences. </a:t>
            </a:r>
            <a:endParaRPr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A27864C3-5972-5D4A-855D-BFD35C2941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950" y="2470150"/>
            <a:ext cx="10198100" cy="38862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09447433-2D6B-AA46-AF62-C6314D5CA9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2354" y="2829498"/>
            <a:ext cx="7102181" cy="2244669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1B0E9D4E-B912-1B4B-A62A-D4FF83D57E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5972" y="4506965"/>
            <a:ext cx="7809624" cy="2214510"/>
          </a:xfrm>
          <a:prstGeom prst="rect">
            <a:avLst/>
          </a:prstGeom>
        </p:spPr>
      </p:pic>
      <p:sp>
        <p:nvSpPr>
          <p:cNvPr id="151" name="Google Shape;151;p2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 dirty="0"/>
              <a:t>Out of Vocabulary (OOV)</a:t>
            </a:r>
            <a:endParaRPr dirty="0"/>
          </a:p>
        </p:txBody>
      </p:sp>
      <p:sp>
        <p:nvSpPr>
          <p:cNvPr id="152" name="Google Shape;152;p2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868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OOV means your algorithm can’t understand the word, it means this word doesn’t exist in the vocabulary.</a:t>
            </a:r>
            <a:endParaRPr/>
          </a:p>
        </p:txBody>
      </p:sp>
      <p:sp>
        <p:nvSpPr>
          <p:cNvPr id="153" name="Google Shape;153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 dirty="0"/>
              <a:t>Get Texts from TensorFlow</a:t>
            </a:r>
            <a:endParaRPr dirty="0"/>
          </a:p>
        </p:txBody>
      </p:sp>
      <p:sp>
        <p:nvSpPr>
          <p:cNvPr id="161" name="Google Shape;161;p2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We can get the texts from TensorFlow.</a:t>
            </a:r>
            <a:endParaRPr dirty="0"/>
          </a:p>
        </p:txBody>
      </p:sp>
      <p:sp>
        <p:nvSpPr>
          <p:cNvPr id="162" name="Google Shape;162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9CAEAE65-3050-6148-9D57-DCEA3C0B20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7931" y="2607014"/>
            <a:ext cx="8274269" cy="3931898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2692BBB-AB55-5143-8E64-3938EACC2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Get Texts from TensorFlow (Cont’d)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11DF81A-5F79-3247-B0C3-8E3D1A8A9A1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28</a:t>
            </a:fld>
            <a:endParaRPr lang="en-US"/>
          </a:p>
        </p:txBody>
      </p:sp>
      <p:sp>
        <p:nvSpPr>
          <p:cNvPr id="9" name="Google Shape;161;p23">
            <a:extLst>
              <a:ext uri="{FF2B5EF4-FFF2-40B4-BE49-F238E27FC236}">
                <a16:creationId xmlns:a16="http://schemas.microsoft.com/office/drawing/2014/main" id="{A37F87C3-C577-D941-84E7-84387D148CC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After loaded, we can append each sentence into a list.</a:t>
            </a:r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We can try to print the first data.</a:t>
            </a:r>
            <a:endParaRPr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CC9298B7-EE4A-9241-A799-71CC89E085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9700" y="3268663"/>
            <a:ext cx="9372600" cy="290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921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Parameters Declaration</a:t>
            </a:r>
            <a:endParaRPr/>
          </a:p>
        </p:txBody>
      </p:sp>
      <p:sp>
        <p:nvSpPr>
          <p:cNvPr id="176" name="Google Shape;176;p2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1024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These parameters will be use during our model train part, you can try to set it to different value and observe the differences.</a:t>
            </a:r>
            <a:endParaRPr dirty="0"/>
          </a:p>
        </p:txBody>
      </p:sp>
      <p:sp>
        <p:nvSpPr>
          <p:cNvPr id="177" name="Google Shape;177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6586C0D4-E66A-EE48-8464-79CC9BB4A7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2796" y="3490805"/>
            <a:ext cx="6146408" cy="222494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DF48DBD-F09A-A04D-B637-9667768E6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Outline</a:t>
            </a:r>
            <a:endParaRPr kumimoji="1"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C61444BE-3B88-1B4C-8CC5-DF571EA9F5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50" y="2159000"/>
            <a:ext cx="116967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9855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 dirty="0"/>
              <a:t>Sarcasm Dataset</a:t>
            </a:r>
            <a:endParaRPr dirty="0"/>
          </a:p>
        </p:txBody>
      </p:sp>
      <p:sp>
        <p:nvSpPr>
          <p:cNvPr id="169" name="Google Shape;169;p2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From now on, we will start to build a model for sarcasm detection.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We should do data pre-processing before to build a ML model.</a:t>
            </a: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Basically, the datasets will be provided in .json or .csv file format.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The format of example dataset is .json, but practice data set will be .csv, please try to practice how to load these two different file format.</a:t>
            </a:r>
            <a:endParaRPr dirty="0"/>
          </a:p>
        </p:txBody>
      </p:sp>
      <p:sp>
        <p:nvSpPr>
          <p:cNvPr id="170" name="Google Shape;170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 dirty="0"/>
              <a:t>Sarcasm Dataset (Cont’d)</a:t>
            </a:r>
            <a:endParaRPr dirty="0"/>
          </a:p>
        </p:txBody>
      </p:sp>
      <p:sp>
        <p:nvSpPr>
          <p:cNvPr id="184" name="Google Shape;184;p2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995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The following is the format of the sarcasm dataset as .json file, you should load and categorize all data as well.</a:t>
            </a:r>
            <a:endParaRPr/>
          </a:p>
        </p:txBody>
      </p:sp>
      <p:sp>
        <p:nvSpPr>
          <p:cNvPr id="185" name="Google Shape;185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  <p:pic>
        <p:nvPicPr>
          <p:cNvPr id="186" name="Google Shape;186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9128" y="3429000"/>
            <a:ext cx="11073743" cy="17970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10DB7141-CABD-4B4B-810F-27E63F7CAD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7455" y="1904347"/>
            <a:ext cx="5404504" cy="3800794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802AEAB0-FCAA-A248-B25B-AC5C3A9F7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Upload File to Colab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2DA9145-2378-A741-91BB-9E1916FD26A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291B865-C069-C74C-B03E-04B8C51EA69D}"/>
              </a:ext>
            </a:extLst>
          </p:cNvPr>
          <p:cNvSpPr/>
          <p:nvPr/>
        </p:nvSpPr>
        <p:spPr>
          <a:xfrm>
            <a:off x="4635059" y="2691988"/>
            <a:ext cx="357353" cy="492646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61721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 dirty="0"/>
              <a:t>Load Data from Json File</a:t>
            </a:r>
            <a:endParaRPr dirty="0"/>
          </a:p>
        </p:txBody>
      </p:sp>
      <p:sp>
        <p:nvSpPr>
          <p:cNvPr id="192" name="Google Shape;192;p2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1131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The following is the process of loading dataset form .json file.</a:t>
            </a:r>
            <a:endParaRPr dirty="0"/>
          </a:p>
        </p:txBody>
      </p:sp>
      <p:sp>
        <p:nvSpPr>
          <p:cNvPr id="193" name="Google Shape;193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C01D4A8F-BD47-DB4A-895F-4BC5049C31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8775" y="2391417"/>
            <a:ext cx="6394450" cy="4249013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Load Data from CSV File</a:t>
            </a:r>
            <a:endParaRPr/>
          </a:p>
        </p:txBody>
      </p:sp>
      <p:sp>
        <p:nvSpPr>
          <p:cNvPr id="200" name="Google Shape;200;p2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You can load the data from CSV file with these steps:</a:t>
            </a:r>
            <a:endParaRPr/>
          </a:p>
          <a:p>
            <a:pPr marL="685800" lvl="1" indent="-50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sp>
        <p:nvSpPr>
          <p:cNvPr id="201" name="Google Shape;201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34</a:t>
            </a:fld>
            <a:endParaRPr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9B7575FC-0D7F-9B43-B0DD-CD0369FD2F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800" y="2441575"/>
            <a:ext cx="8788400" cy="42799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Amounts of Data</a:t>
            </a:r>
            <a:endParaRPr/>
          </a:p>
        </p:txBody>
      </p:sp>
      <p:sp>
        <p:nvSpPr>
          <p:cNvPr id="208" name="Google Shape;208;p2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11218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We can use len() to observer the size of data that intended to train.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Obviously, len() says we have 28619 data loaded from .json dataset.</a:t>
            </a:r>
            <a:endParaRPr/>
          </a:p>
        </p:txBody>
      </p:sp>
      <p:sp>
        <p:nvSpPr>
          <p:cNvPr id="209" name="Google Shape;209;p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35</a:t>
            </a:fld>
            <a:endParaRPr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A471AE5A-0A9E-3541-A311-199401D0C7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8972" y="3910520"/>
            <a:ext cx="4374056" cy="1452811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Split Dataset into Training and Testing</a:t>
            </a:r>
            <a:endParaRPr/>
          </a:p>
        </p:txBody>
      </p:sp>
      <p:sp>
        <p:nvSpPr>
          <p:cNvPr id="216" name="Google Shape;216;p3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1481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Since the dataset didn’t provide us the testing data, we should split it from origin dataset ourself.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We choose 24000 data for training and 4619 for testing.</a:t>
            </a:r>
            <a:endParaRPr dirty="0"/>
          </a:p>
        </p:txBody>
      </p:sp>
      <p:sp>
        <p:nvSpPr>
          <p:cNvPr id="217" name="Google Shape;217;p3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36</a:t>
            </a:fld>
            <a:endParaRPr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83131D40-D084-E344-99B9-BA1D86EF35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0950" y="3486150"/>
            <a:ext cx="7150100" cy="28702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Tokenizing the Data</a:t>
            </a:r>
            <a:endParaRPr/>
          </a:p>
        </p:txBody>
      </p:sp>
      <p:sp>
        <p:nvSpPr>
          <p:cNvPr id="224" name="Google Shape;224;p3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37</a:t>
            </a:fld>
            <a:endParaRPr/>
          </a:p>
        </p:txBody>
      </p:sp>
      <p:sp>
        <p:nvSpPr>
          <p:cNvPr id="226" name="Google Shape;226;p3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1481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We should transfer our data from NLP to word index before training.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We can use fit_on_texts() to transfer it easily.</a:t>
            </a:r>
            <a:endParaRPr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4200F4D4-038A-1340-A276-8F143FD002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5775" y="3307404"/>
            <a:ext cx="9636370" cy="2398257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2"/>
          <p:cNvSpPr txBox="1">
            <a:spLocks noGrp="1"/>
          </p:cNvSpPr>
          <p:nvPr>
            <p:ph type="title"/>
          </p:nvPr>
        </p:nvSpPr>
        <p:spPr>
          <a:xfrm>
            <a:off x="838198" y="129588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 dirty="0"/>
              <a:t>Pad Sequences</a:t>
            </a:r>
            <a:endParaRPr dirty="0"/>
          </a:p>
        </p:txBody>
      </p:sp>
      <p:sp>
        <p:nvSpPr>
          <p:cNvPr id="232" name="Google Shape;232;p3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38</a:t>
            </a:fld>
            <a:endParaRPr/>
          </a:p>
        </p:txBody>
      </p:sp>
      <p:sp>
        <p:nvSpPr>
          <p:cNvPr id="234" name="Google Shape;234;p32"/>
          <p:cNvSpPr txBox="1">
            <a:spLocks noGrp="1"/>
          </p:cNvSpPr>
          <p:nvPr>
            <p:ph type="body" idx="1"/>
          </p:nvPr>
        </p:nvSpPr>
        <p:spPr>
          <a:xfrm>
            <a:off x="838198" y="1495282"/>
            <a:ext cx="10515600" cy="17957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We should do pad sequences after tokenization.</a:t>
            </a:r>
          </a:p>
          <a:p>
            <a:pPr marL="2286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The main idea is make sure all data have same length.</a:t>
            </a:r>
          </a:p>
          <a:p>
            <a:pPr marL="228600" indent="-228600">
              <a:lnSpc>
                <a:spcPct val="100000"/>
              </a:lnSpc>
              <a:spcBef>
                <a:spcPts val="0"/>
              </a:spcBef>
            </a:pPr>
            <a:r>
              <a:rPr lang="en-US" altLang="zh-TW" dirty="0"/>
              <a:t>Keras provides a simple method </a:t>
            </a:r>
            <a:r>
              <a:rPr lang="en-US" altLang="zh-TW" dirty="0" err="1"/>
              <a:t>pad_sqeuences</a:t>
            </a:r>
            <a:r>
              <a:rPr lang="en-US" altLang="zh-TW" dirty="0"/>
              <a:t>() to do that.</a:t>
            </a:r>
          </a:p>
          <a:p>
            <a:pPr marL="2286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endParaRPr dirty="0"/>
          </a:p>
        </p:txBody>
      </p:sp>
      <p:sp>
        <p:nvSpPr>
          <p:cNvPr id="14" name="結束點 13">
            <a:extLst>
              <a:ext uri="{FF2B5EF4-FFF2-40B4-BE49-F238E27FC236}">
                <a16:creationId xmlns:a16="http://schemas.microsoft.com/office/drawing/2014/main" id="{0A099FD3-8DFD-C147-8647-5E016A3DE4FD}"/>
              </a:ext>
            </a:extLst>
          </p:cNvPr>
          <p:cNvSpPr/>
          <p:nvPr/>
        </p:nvSpPr>
        <p:spPr>
          <a:xfrm>
            <a:off x="4904197" y="4811380"/>
            <a:ext cx="2013735" cy="614240"/>
          </a:xfrm>
          <a:prstGeom prst="flowChartTerminator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1 2 3 4 5 6</a:t>
            </a:r>
            <a:endParaRPr kumimoji="1"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結束點 18">
            <a:extLst>
              <a:ext uri="{FF2B5EF4-FFF2-40B4-BE49-F238E27FC236}">
                <a16:creationId xmlns:a16="http://schemas.microsoft.com/office/drawing/2014/main" id="{04382FBC-0036-9A42-A284-E51ADDFFBAB4}"/>
              </a:ext>
            </a:extLst>
          </p:cNvPr>
          <p:cNvSpPr/>
          <p:nvPr/>
        </p:nvSpPr>
        <p:spPr>
          <a:xfrm>
            <a:off x="4904196" y="5499539"/>
            <a:ext cx="2013735" cy="614240"/>
          </a:xfrm>
          <a:prstGeom prst="flowChartTerminator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1 3 4 </a:t>
            </a:r>
            <a:r>
              <a:rPr kumimoji="1" lang="en-US" altLang="zh-TW" sz="28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0 0 0</a:t>
            </a:r>
            <a:endParaRPr kumimoji="1" lang="zh-TW" altLang="en-US" sz="2800" dirty="0">
              <a:solidFill>
                <a:schemeClr val="bg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結束點 19">
            <a:extLst>
              <a:ext uri="{FF2B5EF4-FFF2-40B4-BE49-F238E27FC236}">
                <a16:creationId xmlns:a16="http://schemas.microsoft.com/office/drawing/2014/main" id="{8515C0F1-9263-CA47-A6FF-A33B1F3ED4DC}"/>
              </a:ext>
            </a:extLst>
          </p:cNvPr>
          <p:cNvSpPr/>
          <p:nvPr/>
        </p:nvSpPr>
        <p:spPr>
          <a:xfrm>
            <a:off x="4904197" y="6187698"/>
            <a:ext cx="2013735" cy="614240"/>
          </a:xfrm>
          <a:prstGeom prst="flowChartTerminator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2 5 </a:t>
            </a:r>
            <a:r>
              <a:rPr kumimoji="1" lang="en-US" altLang="zh-TW" sz="28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0 0 0 0</a:t>
            </a:r>
            <a:endParaRPr kumimoji="1" lang="zh-TW" altLang="en-US" sz="2800" dirty="0">
              <a:solidFill>
                <a:schemeClr val="bg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FAC8AE53-5B86-B24F-8755-4128E9490B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" y="2878679"/>
            <a:ext cx="12192000" cy="1876433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Turn the Data into Numpy Array</a:t>
            </a:r>
            <a:endParaRPr/>
          </a:p>
        </p:txBody>
      </p:sp>
      <p:sp>
        <p:nvSpPr>
          <p:cNvPr id="240" name="Google Shape;240;p3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39</a:t>
            </a:fld>
            <a:endParaRPr/>
          </a:p>
        </p:txBody>
      </p:sp>
      <p:sp>
        <p:nvSpPr>
          <p:cNvPr id="242" name="Google Shape;242;p3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2765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There’s one thing we should do before training, transfer all data into Numpy array.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Since all parameters in Keras are Numpy array, we should transfer our data as well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Simple, just call np.array() to transfer your data.</a:t>
            </a:r>
            <a:endParaRPr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8775EE5E-A156-D94F-8136-2471CE51C5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4800" y="4591455"/>
            <a:ext cx="6502400" cy="16891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C054C32-A3BE-F048-98C9-798B0B71A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Machine Learning &amp; Deep Learning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B6C4922-2EA3-A449-B89F-F2710E8CFC5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 smtClean="0"/>
              <a:t>4</a:t>
            </a:fld>
            <a:endParaRPr lang="en-US" sz="1800" dirty="0"/>
          </a:p>
        </p:txBody>
      </p:sp>
      <p:pic>
        <p:nvPicPr>
          <p:cNvPr id="6146" name="Picture 2" descr="Deep learning vs. machine learning – What&amp;#39;s the difference?">
            <a:extLst>
              <a:ext uri="{FF2B5EF4-FFF2-40B4-BE49-F238E27FC236}">
                <a16:creationId xmlns:a16="http://schemas.microsoft.com/office/drawing/2014/main" id="{17332E91-0017-2F47-BE8D-5E9B1F1236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0133" y="1786456"/>
            <a:ext cx="6651734" cy="4569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2A32AE31-458E-9844-A2BD-93AD079CFFD7}"/>
              </a:ext>
            </a:extLst>
          </p:cNvPr>
          <p:cNvSpPr txBox="1"/>
          <p:nvPr/>
        </p:nvSpPr>
        <p:spPr>
          <a:xfrm>
            <a:off x="3236082" y="6538912"/>
            <a:ext cx="571983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zh-TW" sz="800" dirty="0">
                <a:solidFill>
                  <a:schemeClr val="bg1">
                    <a:lumMod val="75000"/>
                  </a:schemeClr>
                </a:solidFill>
              </a:rPr>
              <a:t>https://</a:t>
            </a:r>
            <a:r>
              <a:rPr kumimoji="1" lang="en" altLang="zh-TW" sz="800" dirty="0" err="1">
                <a:solidFill>
                  <a:schemeClr val="bg1">
                    <a:lumMod val="75000"/>
                  </a:schemeClr>
                </a:solidFill>
              </a:rPr>
              <a:t>assets.website-files.com</a:t>
            </a:r>
            <a:r>
              <a:rPr kumimoji="1" lang="en" altLang="zh-TW" sz="800" dirty="0">
                <a:solidFill>
                  <a:schemeClr val="bg1">
                    <a:lumMod val="75000"/>
                  </a:schemeClr>
                </a:solidFill>
              </a:rPr>
              <a:t>/5fb24a974499e90dae242d98/5fb24a974499e96f7b2431db_AI%20venn%20diagram.png</a:t>
            </a:r>
            <a:endParaRPr kumimoji="1" lang="zh-TW" altLang="en-US" sz="8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09411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DF48DBD-F09A-A04D-B637-9667768E6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Outline</a:t>
            </a:r>
            <a:endParaRPr kumimoji="1"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7EF98109-D139-DD4E-BA5F-C7EE4C29D0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50" y="2159000"/>
            <a:ext cx="116967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91733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00DB2E6-A8A9-D146-9402-F6BB7D0DB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Embedding</a:t>
            </a:r>
            <a:endParaRPr kumimoji="1"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D840A796-18AF-2C41-8A2D-088C584CAE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199" y="1825625"/>
            <a:ext cx="11091041" cy="4351338"/>
          </a:xfrm>
        </p:spPr>
        <p:txBody>
          <a:bodyPr/>
          <a:lstStyle/>
          <a:p>
            <a:r>
              <a:rPr kumimoji="1" lang="en-US" altLang="zh-TW" dirty="0"/>
              <a:t>At the beginning, each word has a sarcasm score 0.</a:t>
            </a:r>
          </a:p>
          <a:p>
            <a:r>
              <a:rPr kumimoji="1" lang="en-US" altLang="zh-TW" dirty="0"/>
              <a:t>The score will +1 if that sentence is labeled as sarcasm, -1 if not.</a:t>
            </a:r>
          </a:p>
          <a:p>
            <a:r>
              <a:rPr kumimoji="1" lang="en-US" altLang="zh-TW" dirty="0"/>
              <a:t>After thousands of rounds, we can get a final score of each word.</a:t>
            </a:r>
          </a:p>
          <a:p>
            <a:r>
              <a:rPr kumimoji="1" lang="en-US" altLang="zh-TW" dirty="0"/>
              <a:t>Calculate the total score of each sentence.</a:t>
            </a:r>
          </a:p>
          <a:p>
            <a:r>
              <a:rPr kumimoji="1" lang="en-US" altLang="zh-TW" dirty="0"/>
              <a:t>If the score &gt; 0, we say this sentence is sarcasm.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2C0DF25-E077-5643-8624-F1585601D3D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86888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27EFD7B-3B1C-0549-BB29-2D8109D9AE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Embedding (Cont’d)</a:t>
            </a:r>
            <a:endParaRPr kumimoji="1"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32B7D08-91AB-1D44-9A4F-8080781940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1353800" cy="4351338"/>
          </a:xfrm>
        </p:spPr>
        <p:txBody>
          <a:bodyPr/>
          <a:lstStyle/>
          <a:p>
            <a:r>
              <a:rPr kumimoji="1" lang="en-US" altLang="zh-TW" dirty="0"/>
              <a:t>There are two sentences “You love dog” and “How nice you are”.</a:t>
            </a:r>
          </a:p>
          <a:p>
            <a:r>
              <a:rPr kumimoji="1" lang="en-US" altLang="zh-TW" dirty="0"/>
              <a:t>We set “You love dog” as not sarcasm, “How nice you are” as sarcasm.</a:t>
            </a:r>
          </a:p>
          <a:p>
            <a:r>
              <a:rPr kumimoji="1" lang="en-US" altLang="zh-TW" dirty="0"/>
              <a:t>We know all words have 0 point at the beginning.</a:t>
            </a:r>
          </a:p>
          <a:p>
            <a:r>
              <a:rPr kumimoji="1" lang="en-US" altLang="zh-TW" dirty="0"/>
              <a:t>So, we can get the score of each word like below:</a:t>
            </a:r>
          </a:p>
          <a:p>
            <a:pPr marL="50800" indent="0">
              <a:buNone/>
            </a:pPr>
            <a:r>
              <a:rPr kumimoji="1" lang="en-US" altLang="zh-TW" dirty="0"/>
              <a:t>    [you: 0, love: -1, dog: -1, how: 1, nice: 1, are: 1 ]</a:t>
            </a:r>
          </a:p>
          <a:p>
            <a:r>
              <a:rPr kumimoji="1" lang="en-US" altLang="zh-TW" dirty="0"/>
              <a:t>The score of  ”you” will be like -1 + 1 = 0.</a:t>
            </a:r>
          </a:p>
          <a:p>
            <a:r>
              <a:rPr kumimoji="1" lang="en-US" altLang="zh-TW" dirty="0"/>
              <a:t>We can get the score of  “How a nice person” as 1 + 0 + 1 + 0 = 2.</a:t>
            </a:r>
          </a:p>
          <a:p>
            <a:r>
              <a:rPr kumimoji="1" lang="en-US" altLang="zh-TW" dirty="0"/>
              <a:t>So we can say “How a nice person” is a sarcasm sentence.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DD45A37-CF68-0A44-B635-57383305C0B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76814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7D2C7D4-ABB9-3045-9F1F-99F0A0972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Embedding (Cont’d)</a:t>
            </a:r>
            <a:endParaRPr kumimoji="1"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431F104-028A-4240-966A-F012B2566B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After embedding, we can get the vector of each word. 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42AEEE9-FEC1-4945-AA39-2CB54C2523F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43</a:t>
            </a:fld>
            <a:endParaRPr 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EAEF83A3-4ABE-C04A-A362-609CE726F3BB}"/>
              </a:ext>
            </a:extLst>
          </p:cNvPr>
          <p:cNvSpPr txBox="1"/>
          <p:nvPr/>
        </p:nvSpPr>
        <p:spPr>
          <a:xfrm>
            <a:off x="4970542" y="6643797"/>
            <a:ext cx="290159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sz="800" dirty="0">
                <a:solidFill>
                  <a:schemeClr val="bg1">
                    <a:lumMod val="75000"/>
                  </a:schemeClr>
                </a:solidFill>
              </a:rPr>
              <a:t>https://</a:t>
            </a:r>
            <a:r>
              <a:rPr kumimoji="1" lang="en" altLang="zh-TW" sz="800" dirty="0" err="1">
                <a:solidFill>
                  <a:schemeClr val="bg1">
                    <a:lumMod val="75000"/>
                  </a:schemeClr>
                </a:solidFill>
              </a:rPr>
              <a:t>ai.ntu.edu.tw</a:t>
            </a:r>
            <a:r>
              <a:rPr kumimoji="1" lang="en" altLang="zh-TW" sz="800" dirty="0">
                <a:solidFill>
                  <a:schemeClr val="bg1">
                    <a:lumMod val="75000"/>
                  </a:schemeClr>
                </a:solidFill>
              </a:rPr>
              <a:t>/resource/handouts/ML14.html</a:t>
            </a:r>
            <a:endParaRPr kumimoji="1" lang="zh-TW" altLang="en-US" sz="8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E8998D56-3E5E-F945-852F-F1DF6F7C1C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6543" y="4078840"/>
            <a:ext cx="608605" cy="508455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26875961-E5BF-D54C-8C67-478237B742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911101" y="6586173"/>
            <a:ext cx="1235526" cy="219877"/>
          </a:xfrm>
          <a:prstGeom prst="rect">
            <a:avLst/>
          </a:prstGeom>
          <a:effectLst>
            <a:glow>
              <a:schemeClr val="accent1">
                <a:alpha val="40000"/>
              </a:schemeClr>
            </a:glow>
            <a:softEdge rad="0"/>
          </a:effectLst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C737D509-B1F8-5A49-963F-6A65BE31A1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26150" y="3365500"/>
            <a:ext cx="139700" cy="127000"/>
          </a:xfrm>
          <a:prstGeom prst="rect">
            <a:avLst/>
          </a:prstGeom>
        </p:spPr>
      </p:pic>
      <p:pic>
        <p:nvPicPr>
          <p:cNvPr id="4098" name="Picture 2" descr="AINTU 講義">
            <a:extLst>
              <a:ext uri="{FF2B5EF4-FFF2-40B4-BE49-F238E27FC236}">
                <a16:creationId xmlns:a16="http://schemas.microsoft.com/office/drawing/2014/main" id="{D1FD28C8-9BDD-0944-969A-5DBD96F48F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6081" y="2429768"/>
            <a:ext cx="5688458" cy="4266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569694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 dirty="0"/>
              <a:t>Building the Model</a:t>
            </a:r>
            <a:endParaRPr dirty="0"/>
          </a:p>
        </p:txBody>
      </p:sp>
      <p:sp>
        <p:nvSpPr>
          <p:cNvPr id="248" name="Google Shape;248;p3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44</a:t>
            </a:fld>
            <a:endParaRPr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FDDB6EED-CB46-FC46-B9B0-458D62A045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5760" y="1409558"/>
            <a:ext cx="8620480" cy="5448442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Training the Model</a:t>
            </a:r>
            <a:endParaRPr/>
          </a:p>
        </p:txBody>
      </p:sp>
      <p:sp>
        <p:nvSpPr>
          <p:cNvPr id="255" name="Google Shape;255;p3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45</a:t>
            </a:fld>
            <a:endParaRPr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E484358-8834-C245-B9B0-97DAA5545A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4873" y="4089115"/>
            <a:ext cx="5182251" cy="2267235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5D92405E-85E5-BC4D-92D1-8142BDD07D67}"/>
              </a:ext>
            </a:extLst>
          </p:cNvPr>
          <p:cNvSpPr txBox="1"/>
          <p:nvPr/>
        </p:nvSpPr>
        <p:spPr>
          <a:xfrm>
            <a:off x="3348364" y="6553734"/>
            <a:ext cx="518603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zh-TW" sz="800" dirty="0">
                <a:solidFill>
                  <a:schemeClr val="bg1">
                    <a:lumMod val="75000"/>
                  </a:schemeClr>
                </a:solidFill>
              </a:rPr>
              <a:t>https://</a:t>
            </a:r>
            <a:r>
              <a:rPr kumimoji="1" lang="en" altLang="zh-TW" sz="800" dirty="0" err="1">
                <a:solidFill>
                  <a:schemeClr val="bg1">
                    <a:lumMod val="75000"/>
                  </a:schemeClr>
                </a:solidFill>
              </a:rPr>
              <a:t>stackoverflow.com</a:t>
            </a:r>
            <a:r>
              <a:rPr kumimoji="1" lang="en" altLang="zh-TW" sz="800" dirty="0">
                <a:solidFill>
                  <a:schemeClr val="bg1">
                    <a:lumMod val="75000"/>
                  </a:schemeClr>
                </a:solidFill>
              </a:rPr>
              <a:t>/questions/47902295/what-is-the-use-of-verbose-in-</a:t>
            </a:r>
            <a:r>
              <a:rPr kumimoji="1" lang="en" altLang="zh-TW" sz="800" dirty="0" err="1">
                <a:solidFill>
                  <a:schemeClr val="bg1">
                    <a:lumMod val="75000"/>
                  </a:schemeClr>
                </a:solidFill>
              </a:rPr>
              <a:t>keras</a:t>
            </a:r>
            <a:r>
              <a:rPr kumimoji="1" lang="en" altLang="zh-TW" sz="800" dirty="0">
                <a:solidFill>
                  <a:schemeClr val="bg1">
                    <a:lumMod val="75000"/>
                  </a:schemeClr>
                </a:solidFill>
              </a:rPr>
              <a:t>-while-validating-the-model</a:t>
            </a:r>
            <a:endParaRPr kumimoji="1" lang="zh-TW" altLang="en-US" sz="8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66980D01-C2A1-A343-9AC8-BDDB57B5E7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7198" y="2216801"/>
            <a:ext cx="8737600" cy="13462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C02F942C-C6E8-B545-A977-E99B20F29E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6282" y="609709"/>
            <a:ext cx="4389359" cy="6111766"/>
          </a:xfrm>
          <a:prstGeom prst="rect">
            <a:avLst/>
          </a:prstGeom>
        </p:spPr>
      </p:pic>
      <p:sp>
        <p:nvSpPr>
          <p:cNvPr id="261" name="Google Shape;261;p3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Plotting the Results</a:t>
            </a:r>
            <a:endParaRPr/>
          </a:p>
        </p:txBody>
      </p:sp>
      <p:sp>
        <p:nvSpPr>
          <p:cNvPr id="262" name="Google Shape;262;p36"/>
          <p:cNvSpPr txBox="1">
            <a:spLocks noGrp="1"/>
          </p:cNvSpPr>
          <p:nvPr>
            <p:ph type="sldNum" idx="12"/>
          </p:nvPr>
        </p:nvSpPr>
        <p:spPr>
          <a:xfrm>
            <a:off x="8908055" y="64928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46</a:t>
            </a:fld>
            <a:endParaRPr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D6C9E5E1-E105-7A42-AF32-9F0C3102E1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745" y="1301121"/>
            <a:ext cx="6423696" cy="5420354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DCBFF6E-9245-2A40-B7AC-1AB985F171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Saving the Model</a:t>
            </a:r>
            <a:endParaRPr kumimoji="1"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7B68FC0-53AE-0140-8EE9-74C0B9CAE5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1012168"/>
          </a:xfrm>
        </p:spPr>
        <p:txBody>
          <a:bodyPr/>
          <a:lstStyle/>
          <a:p>
            <a:r>
              <a:rPr kumimoji="1" lang="en-US" altLang="zh-TW" dirty="0"/>
              <a:t>We can save our trained model so that we don’t need to re-train it next time.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41E769D-45E5-584A-95DF-4262D12DC9F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47</a:t>
            </a:fld>
            <a:endParaRPr 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FA5FF32-1199-AB4F-AC58-2CA5BA7DCD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2277" y="3802336"/>
            <a:ext cx="5287445" cy="1012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87963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DF48DBD-F09A-A04D-B637-9667768E6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Outline</a:t>
            </a:r>
            <a:endParaRPr kumimoji="1" lang="zh-TW" altLang="en-US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96190A0A-D7FB-DA45-8A1D-C1763A9CD7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50" y="2159000"/>
            <a:ext cx="116967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06828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DA4CF39-168A-1847-A896-B755A1F73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Before Model Improving</a:t>
            </a:r>
            <a:endParaRPr kumimoji="1"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7D20BC3-3979-1040-A4D5-BA971A515C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763463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kumimoji="1" lang="en-US" altLang="zh-TW" dirty="0"/>
              <a:t>We should know these two different status before model improving.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C058F6C-4791-A64E-B0B6-6971C9A2A8C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49</a:t>
            </a:fld>
            <a:endParaRPr lang="en-US"/>
          </a:p>
        </p:txBody>
      </p:sp>
      <p:pic>
        <p:nvPicPr>
          <p:cNvPr id="5" name="Google Shape;288;p39">
            <a:extLst>
              <a:ext uri="{FF2B5EF4-FFF2-40B4-BE49-F238E27FC236}">
                <a16:creationId xmlns:a16="http://schemas.microsoft.com/office/drawing/2014/main" id="{4A9E39BE-CD57-6045-A5DB-F452AF190B6E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258614" y="3522828"/>
            <a:ext cx="4269390" cy="319864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461;p61">
            <a:extLst>
              <a:ext uri="{FF2B5EF4-FFF2-40B4-BE49-F238E27FC236}">
                <a16:creationId xmlns:a16="http://schemas.microsoft.com/office/drawing/2014/main" id="{7692815D-8BBB-5C44-B100-143E7862625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42859" y="3537993"/>
            <a:ext cx="4535652" cy="310991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文字版面配置區 2">
            <a:extLst>
              <a:ext uri="{FF2B5EF4-FFF2-40B4-BE49-F238E27FC236}">
                <a16:creationId xmlns:a16="http://schemas.microsoft.com/office/drawing/2014/main" id="{10F6773D-6E35-8647-8F55-370AD7CF152B}"/>
              </a:ext>
            </a:extLst>
          </p:cNvPr>
          <p:cNvSpPr txBox="1">
            <a:spLocks/>
          </p:cNvSpPr>
          <p:nvPr/>
        </p:nvSpPr>
        <p:spPr>
          <a:xfrm>
            <a:off x="2736113" y="2810855"/>
            <a:ext cx="1979724" cy="763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50800" indent="0">
              <a:lnSpc>
                <a:spcPct val="100000"/>
              </a:lnSpc>
              <a:buNone/>
            </a:pPr>
            <a:r>
              <a:rPr kumimoji="1" lang="en-US" altLang="zh-TW" dirty="0">
                <a:solidFill>
                  <a:schemeClr val="accent1"/>
                </a:solidFill>
              </a:rPr>
              <a:t>Overfitting</a:t>
            </a:r>
          </a:p>
        </p:txBody>
      </p:sp>
      <p:sp>
        <p:nvSpPr>
          <p:cNvPr id="9" name="文字版面配置區 2">
            <a:extLst>
              <a:ext uri="{FF2B5EF4-FFF2-40B4-BE49-F238E27FC236}">
                <a16:creationId xmlns:a16="http://schemas.microsoft.com/office/drawing/2014/main" id="{D271C532-F149-274E-B7E9-F590BBC8627A}"/>
              </a:ext>
            </a:extLst>
          </p:cNvPr>
          <p:cNvSpPr txBox="1">
            <a:spLocks/>
          </p:cNvSpPr>
          <p:nvPr/>
        </p:nvSpPr>
        <p:spPr>
          <a:xfrm>
            <a:off x="7666412" y="2827139"/>
            <a:ext cx="2098615" cy="763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50800" indent="0">
              <a:lnSpc>
                <a:spcPct val="100000"/>
              </a:lnSpc>
              <a:buNone/>
            </a:pPr>
            <a:r>
              <a:rPr kumimoji="1" lang="en-US" altLang="zh-TW" dirty="0">
                <a:solidFill>
                  <a:schemeClr val="accent1"/>
                </a:solidFill>
              </a:rPr>
              <a:t>Underfitting</a:t>
            </a:r>
          </a:p>
        </p:txBody>
      </p:sp>
    </p:spTree>
    <p:extLst>
      <p:ext uri="{BB962C8B-B14F-4D97-AF65-F5344CB8AC3E}">
        <p14:creationId xmlns:p14="http://schemas.microsoft.com/office/powerpoint/2010/main" val="30756114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341733F-5316-47DB-8959-C50E7B1C9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Machine Learning &amp; Deep Learning</a:t>
            </a:r>
            <a:r>
              <a:rPr kumimoji="1" lang="zh-TW" altLang="en-US" dirty="0"/>
              <a:t> </a:t>
            </a:r>
            <a:r>
              <a:rPr kumimoji="1" lang="en-US" altLang="zh-TW" dirty="0"/>
              <a:t>(Cont’d)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15DEA48-20DC-4B77-A239-A027EE60E33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1026" name="Picture 2" descr="為什麼模型會這樣認為？解釋的深度學習方法的介紹-視覺化篇. 深度學習在近年來已經成為機器學習中最主流的技巧。影像分類、物件偵測、語者識別、語… |  by 辛達湯|">
            <a:extLst>
              <a:ext uri="{FF2B5EF4-FFF2-40B4-BE49-F238E27FC236}">
                <a16:creationId xmlns:a16="http://schemas.microsoft.com/office/drawing/2014/main" id="{029A2CF1-3E52-4532-9F53-D8D08B7966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4116" y="1874743"/>
            <a:ext cx="8743723" cy="4297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F34C2D07-2097-48AB-8B69-231B20E9A75C}"/>
              </a:ext>
            </a:extLst>
          </p:cNvPr>
          <p:cNvSpPr txBox="1"/>
          <p:nvPr/>
        </p:nvSpPr>
        <p:spPr>
          <a:xfrm>
            <a:off x="0" y="6492875"/>
            <a:ext cx="66176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600" dirty="0">
                <a:solidFill>
                  <a:schemeClr val="bg1">
                    <a:lumMod val="75000"/>
                  </a:schemeClr>
                </a:solidFill>
              </a:rPr>
              <a:t>https://medium.com/ai-academy-taiwan/%E7%82%BA%E4%BB%80%E9%BA%BC%E6%A8%A1%E5%9E%8B%E6%9C%83%E9%80%99%E6%A8%A3%E8%AA%8D%E7%82%BA-%E8%A7%A3%E9%87%8B%E7%9A%84%E6%B7%B1%E5%BA%A6%E5%AD%B8%E7%BF%92%E6%96%B9%E6%B3%95%E7%9A%84%E4%BB%8B%E7%B4%B9-%E8%A6%96%E8%A6%BA%E5%8C%96%E7%AF%87-1ac69c627483</a:t>
            </a:r>
            <a:endParaRPr kumimoji="1" lang="zh-TW" altLang="en-US" sz="6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13906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4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Overfitting</a:t>
            </a:r>
            <a:endParaRPr/>
          </a:p>
        </p:txBody>
      </p:sp>
      <p:sp>
        <p:nvSpPr>
          <p:cNvPr id="329" name="Google Shape;329;p4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Overfitting is a problem that will happened during training your model.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The train accuracy gets higher but the validate accuracy remain the same or even lower.</a:t>
            </a: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Try to imagine if your model just memorize all the answers, how it will be if the question in test set has a little bit change?</a:t>
            </a:r>
            <a:endParaRPr dirty="0"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</p:txBody>
      </p:sp>
      <p:sp>
        <p:nvSpPr>
          <p:cNvPr id="330" name="Google Shape;330;p4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50</a:t>
            </a:fld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6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Underfitting</a:t>
            </a:r>
            <a:endParaRPr/>
          </a:p>
        </p:txBody>
      </p:sp>
      <p:sp>
        <p:nvSpPr>
          <p:cNvPr id="468" name="Google Shape;468;p6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Underfitting means your model can do better.</a:t>
            </a:r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If you stop training when your model is growing, that will cause underfitting.</a:t>
            </a: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You should increase the epochs or the layer amounts to exploit the model to avoid underfitting.</a:t>
            </a:r>
            <a:endParaRPr dirty="0"/>
          </a:p>
        </p:txBody>
      </p:sp>
      <p:sp>
        <p:nvSpPr>
          <p:cNvPr id="469" name="Google Shape;469;p6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51</a:t>
            </a:fld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Improving our model</a:t>
            </a:r>
            <a:endParaRPr/>
          </a:p>
        </p:txBody>
      </p:sp>
      <p:sp>
        <p:nvSpPr>
          <p:cNvPr id="270" name="Google Shape;270;p3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After we know how to train our model, next step is to improve it.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We will try these ways to improve our model:</a:t>
            </a:r>
            <a:endParaRPr dirty="0"/>
          </a:p>
          <a:p>
            <a:pPr marL="971550" lvl="1" indent="-5143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AutoNum type="arabicPeriod"/>
            </a:pPr>
            <a:r>
              <a:rPr lang="en-US" dirty="0"/>
              <a:t>Increase the training epochs.</a:t>
            </a:r>
          </a:p>
          <a:p>
            <a:pPr marL="971550" lvl="1" indent="-5143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AutoNum type="arabicPeriod"/>
            </a:pPr>
            <a:r>
              <a:rPr lang="en-US" dirty="0"/>
              <a:t>Add more hidden layers.</a:t>
            </a:r>
            <a:endParaRPr dirty="0"/>
          </a:p>
          <a:p>
            <a:pPr marL="971550" lvl="1" indent="-5143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AutoNum type="arabicPeriod"/>
            </a:pPr>
            <a:r>
              <a:rPr lang="en-US" dirty="0"/>
              <a:t>Use another NN for training.</a:t>
            </a:r>
          </a:p>
          <a:p>
            <a:pPr marL="971550" lvl="1" indent="-5143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AutoNum type="arabicPeriod"/>
            </a:pPr>
            <a:r>
              <a:rPr lang="en-US" dirty="0"/>
              <a:t>Increase the amounts of data.</a:t>
            </a:r>
            <a:endParaRPr dirty="0"/>
          </a:p>
          <a:p>
            <a:pPr marL="971550" lvl="1" indent="-5143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AutoNum type="arabicPeriod"/>
            </a:pPr>
            <a:r>
              <a:rPr lang="en-US" dirty="0"/>
              <a:t>Improve the optimizer.</a:t>
            </a:r>
            <a:endParaRPr dirty="0"/>
          </a:p>
          <a:p>
            <a:pPr marL="971550" lvl="1" indent="-3365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endParaRPr dirty="0"/>
          </a:p>
        </p:txBody>
      </p:sp>
      <p:sp>
        <p:nvSpPr>
          <p:cNvPr id="271" name="Google Shape;271;p3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52</a:t>
            </a:fld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98DB769-64C6-254E-B99C-D83F52FF16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Improving Model</a:t>
            </a:r>
            <a:endParaRPr kumimoji="1"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D71BF98-52A2-B848-8F9C-EDCAF422D9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5863" y="1847850"/>
            <a:ext cx="10515600" cy="4351338"/>
          </a:xfrm>
        </p:spPr>
        <p:txBody>
          <a:bodyPr/>
          <a:lstStyle/>
          <a:p>
            <a:pPr marL="971550" lvl="1" indent="-514350">
              <a:buFont typeface="Calibri"/>
              <a:buAutoNum type="arabicPeriod"/>
            </a:pPr>
            <a:r>
              <a:rPr lang="en-US" altLang="zh-TW" dirty="0"/>
              <a:t>Increase the training epochs.</a:t>
            </a:r>
          </a:p>
          <a:p>
            <a:pPr marL="971550" lvl="1" indent="-514350">
              <a:buFont typeface="Calibri"/>
              <a:buAutoNum type="arabicPeriod"/>
            </a:pPr>
            <a:r>
              <a:rPr lang="en-US" altLang="zh-TW" dirty="0">
                <a:solidFill>
                  <a:schemeClr val="bg1">
                    <a:lumMod val="85000"/>
                  </a:schemeClr>
                </a:solidFill>
              </a:rPr>
              <a:t>Add more hidden layers.</a:t>
            </a:r>
          </a:p>
          <a:p>
            <a:pPr marL="971550" lvl="1" indent="-514350">
              <a:buFont typeface="Calibri"/>
              <a:buAutoNum type="arabicPeriod"/>
            </a:pPr>
            <a:r>
              <a:rPr lang="en-US" altLang="zh-TW" dirty="0">
                <a:solidFill>
                  <a:schemeClr val="bg1">
                    <a:lumMod val="85000"/>
                  </a:schemeClr>
                </a:solidFill>
              </a:rPr>
              <a:t>Use another NN for training.</a:t>
            </a:r>
          </a:p>
          <a:p>
            <a:pPr marL="971550" lvl="1" indent="-514350">
              <a:buFont typeface="Calibri"/>
              <a:buAutoNum type="arabicPeriod"/>
            </a:pPr>
            <a:r>
              <a:rPr lang="en-US" altLang="zh-TW" dirty="0">
                <a:solidFill>
                  <a:schemeClr val="bg1">
                    <a:lumMod val="85000"/>
                  </a:schemeClr>
                </a:solidFill>
              </a:rPr>
              <a:t>Increase the amounts of data.</a:t>
            </a:r>
          </a:p>
          <a:p>
            <a:pPr marL="971550" lvl="1" indent="-514350">
              <a:buFont typeface="Calibri"/>
              <a:buAutoNum type="arabicPeriod"/>
            </a:pPr>
            <a:r>
              <a:rPr lang="en-US" altLang="zh-TW" dirty="0">
                <a:solidFill>
                  <a:schemeClr val="bg1">
                    <a:lumMod val="85000"/>
                  </a:schemeClr>
                </a:solidFill>
              </a:rPr>
              <a:t>Improve the optimizer.</a:t>
            </a:r>
          </a:p>
        </p:txBody>
      </p:sp>
    </p:spTree>
    <p:extLst>
      <p:ext uri="{BB962C8B-B14F-4D97-AF65-F5344CB8AC3E}">
        <p14:creationId xmlns:p14="http://schemas.microsoft.com/office/powerpoint/2010/main" val="370370207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120023A-C94E-4E4E-BDA4-8F25CD3CB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Building the Model</a:t>
            </a:r>
            <a:r>
              <a:rPr kumimoji="1" lang="en-US" altLang="zh-TW" dirty="0"/>
              <a:t> 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B29B0C7-1812-D643-A238-40C98A3C791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54</a:t>
            </a:fld>
            <a:endParaRPr 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8531103-81B6-434A-8F26-6DCA9B8506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5760" y="1409558"/>
            <a:ext cx="8620480" cy="5448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52109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Improving the Epochs</a:t>
            </a:r>
            <a:endParaRPr/>
          </a:p>
        </p:txBody>
      </p:sp>
      <p:sp>
        <p:nvSpPr>
          <p:cNvPr id="277" name="Google Shape;277;p3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The simplest way to try is improve the training epochs.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For example, increase from 30 to 100.</a:t>
            </a: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sp>
        <p:nvSpPr>
          <p:cNvPr id="278" name="Google Shape;278;p3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55</a:t>
            </a:fld>
            <a:endParaRPr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E9CC226B-7706-1B4D-A9F2-DFFEDE3E2B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304839"/>
            <a:ext cx="10515600" cy="1974545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287;p39">
            <a:extLst>
              <a:ext uri="{FF2B5EF4-FFF2-40B4-BE49-F238E27FC236}">
                <a16:creationId xmlns:a16="http://schemas.microsoft.com/office/drawing/2014/main" id="{65342189-5A32-4E4E-A80B-B18956840FFB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219512" y="3547077"/>
            <a:ext cx="4596743" cy="3145221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288;p39">
            <a:extLst>
              <a:ext uri="{FF2B5EF4-FFF2-40B4-BE49-F238E27FC236}">
                <a16:creationId xmlns:a16="http://schemas.microsoft.com/office/drawing/2014/main" id="{03919323-679D-7046-A0EA-C66214264A2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19512" y="118077"/>
            <a:ext cx="4596743" cy="314522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B2180EB2-27FB-1E4D-814A-FC1680E3F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214" y="88900"/>
            <a:ext cx="10515600" cy="1325563"/>
          </a:xfrm>
        </p:spPr>
        <p:txBody>
          <a:bodyPr/>
          <a:lstStyle/>
          <a:p>
            <a:r>
              <a:rPr kumimoji="1" lang="en-US" altLang="zh-TW" dirty="0"/>
              <a:t>Plotting the Results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B15CE77-770B-7A49-9053-C15F32F9C4C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56</a:t>
            </a:fld>
            <a:endParaRPr 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81A2889D-DC8C-2740-8B58-EFB8D609FC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214" y="1271944"/>
            <a:ext cx="6423696" cy="5420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5841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57AACBE-3AD3-7146-BD14-24E87B7FC9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Saving the Model</a:t>
            </a:r>
            <a:endParaRPr kumimoji="1"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B99D228D-8812-004F-9B20-F1946114B2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665327"/>
          </a:xfrm>
        </p:spPr>
        <p:txBody>
          <a:bodyPr/>
          <a:lstStyle/>
          <a:p>
            <a:r>
              <a:rPr kumimoji="1" lang="en-US" altLang="zh-TW" dirty="0"/>
              <a:t>We can save the trained model.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48996C7-3422-1643-ACD1-21F184510C9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57</a:t>
            </a:fld>
            <a:endParaRPr 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1311E09F-6E5E-634F-AD9A-F111E4E871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4401" y="3755805"/>
            <a:ext cx="5563197" cy="958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61230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DF745E3-B725-1644-9EC2-99C84AAE1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Next Steps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4115B98-4AF7-024F-8594-6BE29DBFE21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58</a:t>
            </a:fld>
            <a:endParaRPr 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CC4F59AF-F1E9-A747-BDBE-3E13BAC7BD5B}"/>
              </a:ext>
            </a:extLst>
          </p:cNvPr>
          <p:cNvSpPr txBox="1"/>
          <p:nvPr/>
        </p:nvSpPr>
        <p:spPr>
          <a:xfrm>
            <a:off x="3252112" y="6277431"/>
            <a:ext cx="568777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zh-TW" sz="800" dirty="0">
                <a:solidFill>
                  <a:schemeClr val="bg1">
                    <a:lumMod val="75000"/>
                  </a:schemeClr>
                </a:solidFill>
              </a:rPr>
              <a:t>https://</a:t>
            </a:r>
            <a:r>
              <a:rPr kumimoji="1" lang="en" altLang="zh-TW" sz="800" dirty="0" err="1">
                <a:solidFill>
                  <a:schemeClr val="bg1">
                    <a:lumMod val="75000"/>
                  </a:schemeClr>
                </a:solidFill>
              </a:rPr>
              <a:t>medium.com</a:t>
            </a:r>
            <a:r>
              <a:rPr kumimoji="1" lang="en" altLang="zh-TW" sz="800" dirty="0">
                <a:solidFill>
                  <a:schemeClr val="bg1">
                    <a:lumMod val="75000"/>
                  </a:schemeClr>
                </a:solidFill>
              </a:rPr>
              <a:t>/initialized-capital/we-need-to-go-deeper-a-practical-guide-to-tensorflow-and-inception-50e66281804f</a:t>
            </a:r>
            <a:endParaRPr kumimoji="1" lang="zh-TW" altLang="en-US" sz="8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9222" name="Picture 6" descr="We need to go cheaper - We need to go deeper - quickmeme">
            <a:extLst>
              <a:ext uri="{FF2B5EF4-FFF2-40B4-BE49-F238E27FC236}">
                <a16:creationId xmlns:a16="http://schemas.microsoft.com/office/drawing/2014/main" id="{49428B04-102A-0049-A04C-E76891E702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4813" y="1769607"/>
            <a:ext cx="6582373" cy="4279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675051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98DB769-64C6-254E-B99C-D83F52FF16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Improving Model</a:t>
            </a:r>
            <a:endParaRPr kumimoji="1"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D71BF98-52A2-B848-8F9C-EDCAF422D9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5863" y="1847850"/>
            <a:ext cx="10515600" cy="4351338"/>
          </a:xfrm>
        </p:spPr>
        <p:txBody>
          <a:bodyPr/>
          <a:lstStyle/>
          <a:p>
            <a:pPr marL="971550" lvl="1" indent="-514350">
              <a:buFont typeface="Calibri"/>
              <a:buAutoNum type="arabicPeriod"/>
            </a:pPr>
            <a:r>
              <a:rPr lang="en-US" altLang="zh-TW" dirty="0">
                <a:solidFill>
                  <a:schemeClr val="bg1">
                    <a:lumMod val="85000"/>
                  </a:schemeClr>
                </a:solidFill>
              </a:rPr>
              <a:t>Increase the training epochs.</a:t>
            </a:r>
          </a:p>
          <a:p>
            <a:pPr marL="971550" lvl="1" indent="-514350">
              <a:buFont typeface="Calibri"/>
              <a:buAutoNum type="arabicPeriod"/>
            </a:pPr>
            <a:r>
              <a:rPr lang="en-US" altLang="zh-TW" dirty="0">
                <a:solidFill>
                  <a:schemeClr val="tx1"/>
                </a:solidFill>
              </a:rPr>
              <a:t>Add more hidden layers.</a:t>
            </a:r>
          </a:p>
          <a:p>
            <a:pPr marL="971550" lvl="1" indent="-514350">
              <a:buFont typeface="Calibri"/>
              <a:buAutoNum type="arabicPeriod"/>
            </a:pPr>
            <a:r>
              <a:rPr lang="en-US" altLang="zh-TW" dirty="0">
                <a:solidFill>
                  <a:schemeClr val="bg1">
                    <a:lumMod val="85000"/>
                  </a:schemeClr>
                </a:solidFill>
              </a:rPr>
              <a:t>Use another NN for training.</a:t>
            </a:r>
          </a:p>
          <a:p>
            <a:pPr marL="971550" lvl="1" indent="-514350">
              <a:buFont typeface="Calibri"/>
              <a:buAutoNum type="arabicPeriod"/>
            </a:pPr>
            <a:r>
              <a:rPr lang="en-US" altLang="zh-TW" dirty="0">
                <a:solidFill>
                  <a:schemeClr val="bg1">
                    <a:lumMod val="85000"/>
                  </a:schemeClr>
                </a:solidFill>
              </a:rPr>
              <a:t>Increase the amounts of data.</a:t>
            </a:r>
          </a:p>
          <a:p>
            <a:pPr marL="971550" lvl="1" indent="-514350">
              <a:buFont typeface="Calibri"/>
              <a:buAutoNum type="arabicPeriod"/>
            </a:pPr>
            <a:r>
              <a:rPr lang="en-US" altLang="zh-TW" dirty="0">
                <a:solidFill>
                  <a:schemeClr val="bg1">
                    <a:lumMod val="85000"/>
                  </a:schemeClr>
                </a:solidFill>
              </a:rPr>
              <a:t>Improve the optimizer.</a:t>
            </a:r>
          </a:p>
        </p:txBody>
      </p:sp>
    </p:spTree>
    <p:extLst>
      <p:ext uri="{BB962C8B-B14F-4D97-AF65-F5344CB8AC3E}">
        <p14:creationId xmlns:p14="http://schemas.microsoft.com/office/powerpoint/2010/main" val="420459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7D21455-AC71-B144-942E-B510FD0123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Deep Learning Model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710A829-4227-BE45-A609-2A342987CC6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6</a:t>
            </a:fld>
            <a:endParaRPr lang="en-US"/>
          </a:p>
        </p:txBody>
      </p:sp>
      <p:pic>
        <p:nvPicPr>
          <p:cNvPr id="7170" name="Picture 2" descr="Converting a Simple Deep Learning Model from PyTorch to TensorFlow | by Yu  Xuan Lee | Towards Data Science">
            <a:extLst>
              <a:ext uri="{FF2B5EF4-FFF2-40B4-BE49-F238E27FC236}">
                <a16:creationId xmlns:a16="http://schemas.microsoft.com/office/drawing/2014/main" id="{9C5E20E0-84C8-1B4D-A182-824EBBF756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9201" y="1421634"/>
            <a:ext cx="7753598" cy="5071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C43CD53C-0246-4B44-8127-6053FFFF0E87}"/>
              </a:ext>
            </a:extLst>
          </p:cNvPr>
          <p:cNvSpPr txBox="1"/>
          <p:nvPr/>
        </p:nvSpPr>
        <p:spPr>
          <a:xfrm>
            <a:off x="3361918" y="6538912"/>
            <a:ext cx="54681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zh-TW" sz="800" dirty="0">
                <a:solidFill>
                  <a:schemeClr val="bg1">
                    <a:lumMod val="75000"/>
                  </a:schemeClr>
                </a:solidFill>
              </a:rPr>
              <a:t>https://</a:t>
            </a:r>
            <a:r>
              <a:rPr kumimoji="1" lang="en" altLang="zh-TW" sz="800" dirty="0" err="1">
                <a:solidFill>
                  <a:schemeClr val="bg1">
                    <a:lumMod val="75000"/>
                  </a:schemeClr>
                </a:solidFill>
              </a:rPr>
              <a:t>towardsdatascience.com</a:t>
            </a:r>
            <a:r>
              <a:rPr kumimoji="1" lang="en" altLang="zh-TW" sz="800" dirty="0">
                <a:solidFill>
                  <a:schemeClr val="bg1">
                    <a:lumMod val="75000"/>
                  </a:schemeClr>
                </a:solidFill>
              </a:rPr>
              <a:t>/converting-a-simple-deep-learning-model-from-pytorch-to-tensorflow-b6b353351f5d</a:t>
            </a:r>
            <a:endParaRPr kumimoji="1" lang="zh-TW" altLang="en-US" sz="8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916627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827253E-B6E5-C34C-A374-460B85F972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9001"/>
            <a:ext cx="10515600" cy="1325563"/>
          </a:xfrm>
        </p:spPr>
        <p:txBody>
          <a:bodyPr/>
          <a:lstStyle/>
          <a:p>
            <a:r>
              <a:rPr kumimoji="1" lang="en-US" altLang="zh-TW" dirty="0"/>
              <a:t>Training with More Hidden Layers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B669C62-2355-4245-B56B-495A2F790FA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60</a:t>
            </a:fld>
            <a:endParaRPr 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8E0E7DAF-B5CE-1140-B744-12780CE69A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392" y="1292901"/>
            <a:ext cx="8127216" cy="5544079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0C43E4EE-CA55-DC46-8F54-C7DA3B2CF148}"/>
              </a:ext>
            </a:extLst>
          </p:cNvPr>
          <p:cNvSpPr/>
          <p:nvPr/>
        </p:nvSpPr>
        <p:spPr>
          <a:xfrm>
            <a:off x="2879834" y="2333297"/>
            <a:ext cx="4099035" cy="420413"/>
          </a:xfrm>
          <a:prstGeom prst="rect">
            <a:avLst/>
          </a:prstGeom>
          <a:noFill/>
          <a:ln w="349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4265294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50BCC38-D4E8-6F4D-8499-AA9B5201E1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Training with More Hidden Layers (Cont’d)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D0C3DD3-75A2-974B-BB74-EAD7C8232C3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61</a:t>
            </a:fld>
            <a:endParaRPr 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BE3ECF5-B26B-164D-B91C-AEF591E776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0" y="3877551"/>
            <a:ext cx="8763000" cy="1092200"/>
          </a:xfrm>
          <a:prstGeom prst="rect">
            <a:avLst/>
          </a:prstGeom>
        </p:spPr>
      </p:pic>
      <p:sp>
        <p:nvSpPr>
          <p:cNvPr id="8" name="文字版面配置區 2">
            <a:extLst>
              <a:ext uri="{FF2B5EF4-FFF2-40B4-BE49-F238E27FC236}">
                <a16:creationId xmlns:a16="http://schemas.microsoft.com/office/drawing/2014/main" id="{F1E45E6D-C7CC-EA43-A8F0-D83416B822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665327"/>
          </a:xfrm>
        </p:spPr>
        <p:txBody>
          <a:bodyPr/>
          <a:lstStyle/>
          <a:p>
            <a:r>
              <a:rPr kumimoji="1" lang="en-US" altLang="zh-TW" dirty="0"/>
              <a:t>Train this model with 30 epochs.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030372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45FB7AF2-7E27-7840-973D-8AC8753D15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2027" y="917028"/>
            <a:ext cx="4364416" cy="2902497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5A9C89DC-C5E7-BE4F-A6F2-E5D2496F9C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1932" y="3818978"/>
            <a:ext cx="4364416" cy="2902497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B818D52A-253C-9843-8D96-2FA2FD270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1944"/>
            <a:ext cx="10515600" cy="1325563"/>
          </a:xfrm>
        </p:spPr>
        <p:txBody>
          <a:bodyPr/>
          <a:lstStyle/>
          <a:p>
            <a:r>
              <a:rPr kumimoji="1" lang="en-US" altLang="zh-TW" dirty="0"/>
              <a:t>Plotting the Result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66B40A8-5654-8742-82F3-288F0ABA5E24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915400" y="6356350"/>
            <a:ext cx="2743200" cy="365125"/>
          </a:xfrm>
        </p:spPr>
        <p:txBody>
          <a:bodyPr/>
          <a:lstStyle/>
          <a:p>
            <a:fld id="{00000000-1234-1234-1234-123412341234}" type="slidenum">
              <a:rPr lang="en-US" smtClean="0"/>
              <a:pPr/>
              <a:t>62</a:t>
            </a:fld>
            <a:endParaRPr 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DF1FA954-3C5B-CF4A-85C5-EA7A5BE215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331" y="1227551"/>
            <a:ext cx="6423696" cy="5420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84803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5D21FF1-57EB-5047-9FAE-79D504DD83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Saving the Model</a:t>
            </a:r>
            <a:endParaRPr kumimoji="1"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7543C4D-4CF7-AC46-A5B7-5BF9988359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770430"/>
          </a:xfrm>
        </p:spPr>
        <p:txBody>
          <a:bodyPr/>
          <a:lstStyle/>
          <a:p>
            <a:r>
              <a:rPr kumimoji="1" lang="en-US" altLang="zh-TW" dirty="0"/>
              <a:t>Save the trained model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2D7966A-0030-5347-9ADD-BCE0DEF2E73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63</a:t>
            </a:fld>
            <a:endParaRPr 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189D266-C1AA-7344-83A3-6B4FB47BE2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5016" y="3429000"/>
            <a:ext cx="5861967" cy="770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19982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98DB769-64C6-254E-B99C-D83F52FF16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Improving Model</a:t>
            </a:r>
            <a:endParaRPr kumimoji="1"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D71BF98-52A2-B848-8F9C-EDCAF422D9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5863" y="1847850"/>
            <a:ext cx="10515600" cy="4351338"/>
          </a:xfrm>
        </p:spPr>
        <p:txBody>
          <a:bodyPr/>
          <a:lstStyle/>
          <a:p>
            <a:pPr marL="971550" lvl="1" indent="-514350">
              <a:buFont typeface="Calibri"/>
              <a:buAutoNum type="arabicPeriod"/>
            </a:pPr>
            <a:r>
              <a:rPr lang="en-US" altLang="zh-TW" dirty="0">
                <a:solidFill>
                  <a:schemeClr val="tx2"/>
                </a:solidFill>
              </a:rPr>
              <a:t>Increase the training epochs.</a:t>
            </a:r>
          </a:p>
          <a:p>
            <a:pPr marL="971550" lvl="1" indent="-514350">
              <a:buFont typeface="Calibri"/>
              <a:buAutoNum type="arabicPeriod"/>
            </a:pPr>
            <a:r>
              <a:rPr lang="en-US" altLang="zh-TW" dirty="0">
                <a:solidFill>
                  <a:schemeClr val="bg1">
                    <a:lumMod val="85000"/>
                  </a:schemeClr>
                </a:solidFill>
              </a:rPr>
              <a:t>Add more hidden layers.</a:t>
            </a:r>
          </a:p>
          <a:p>
            <a:pPr marL="971550" lvl="1" indent="-514350">
              <a:buFont typeface="Calibri"/>
              <a:buAutoNum type="arabicPeriod"/>
            </a:pPr>
            <a:r>
              <a:rPr lang="en-US" altLang="zh-TW" dirty="0">
                <a:solidFill>
                  <a:schemeClr val="tx1"/>
                </a:solidFill>
              </a:rPr>
              <a:t>Use another NN for training.</a:t>
            </a:r>
          </a:p>
          <a:p>
            <a:pPr marL="971550" lvl="1" indent="-514350">
              <a:buFont typeface="Calibri"/>
              <a:buAutoNum type="arabicPeriod"/>
            </a:pPr>
            <a:r>
              <a:rPr lang="en-US" altLang="zh-TW" dirty="0">
                <a:solidFill>
                  <a:schemeClr val="bg1">
                    <a:lumMod val="85000"/>
                  </a:schemeClr>
                </a:solidFill>
              </a:rPr>
              <a:t>Increase the amounts of data.</a:t>
            </a:r>
          </a:p>
          <a:p>
            <a:pPr marL="971550" lvl="1" indent="-514350">
              <a:buFont typeface="Calibri"/>
              <a:buAutoNum type="arabicPeriod"/>
            </a:pPr>
            <a:r>
              <a:rPr lang="en-US" altLang="zh-TW" dirty="0">
                <a:solidFill>
                  <a:schemeClr val="bg1">
                    <a:lumMod val="85000"/>
                  </a:schemeClr>
                </a:solidFill>
              </a:rPr>
              <a:t>Improve the optimizer.</a:t>
            </a:r>
          </a:p>
        </p:txBody>
      </p:sp>
    </p:spTree>
    <p:extLst>
      <p:ext uri="{BB962C8B-B14F-4D97-AF65-F5344CB8AC3E}">
        <p14:creationId xmlns:p14="http://schemas.microsoft.com/office/powerpoint/2010/main" val="9802815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RNN</a:t>
            </a:r>
            <a:endParaRPr/>
          </a:p>
        </p:txBody>
      </p:sp>
      <p:sp>
        <p:nvSpPr>
          <p:cNvPr id="294" name="Google Shape;294;p4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RNN means recursively neural network.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RNN is one of the popular NN models, the characteristic is RNN will re-train the model with new data.</a:t>
            </a:r>
            <a:endParaRPr/>
          </a:p>
        </p:txBody>
      </p:sp>
      <p:sp>
        <p:nvSpPr>
          <p:cNvPr id="295" name="Google Shape;295;p4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65</a:t>
            </a:fld>
            <a:endParaRPr/>
          </a:p>
        </p:txBody>
      </p:sp>
      <p:pic>
        <p:nvPicPr>
          <p:cNvPr id="296" name="Google Shape;296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44632" y="3464874"/>
            <a:ext cx="6302735" cy="2800215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40"/>
          <p:cNvSpPr txBox="1"/>
          <p:nvPr/>
        </p:nvSpPr>
        <p:spPr>
          <a:xfrm>
            <a:off x="2944632" y="6444476"/>
            <a:ext cx="6017225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BFBFB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https://www.researchgate.net/figure/The-standard-RNN-and-unfolded-RNN_fig1_318332317</a:t>
            </a:r>
            <a:endParaRPr sz="1200" b="0" i="0" u="none" strike="noStrike" cap="none">
              <a:solidFill>
                <a:srgbClr val="BFBFB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Long Short Term Memory</a:t>
            </a:r>
            <a:endParaRPr/>
          </a:p>
        </p:txBody>
      </p:sp>
      <p:sp>
        <p:nvSpPr>
          <p:cNvPr id="303" name="Google Shape;303;p4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LSTM is the most popular implementation of RNN.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The simple way to understand LSTM is:</a:t>
            </a:r>
            <a:endParaRPr dirty="0"/>
          </a:p>
          <a:p>
            <a:pPr marL="971550" lvl="1" indent="-5143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AutoNum type="arabicPeriod"/>
            </a:pPr>
            <a:r>
              <a:rPr lang="en-US" dirty="0"/>
              <a:t>It will re-train the data with new data.</a:t>
            </a:r>
            <a:endParaRPr dirty="0"/>
          </a:p>
          <a:p>
            <a:pPr marL="971550" lvl="1" indent="-5143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AutoNum type="arabicPeriod"/>
            </a:pPr>
            <a:r>
              <a:rPr lang="en-US" dirty="0"/>
              <a:t>It will dropout the data that is not important.</a:t>
            </a:r>
            <a:endParaRPr dirty="0"/>
          </a:p>
          <a:p>
            <a:pPr marL="971550" lvl="1" indent="-5143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AutoNum type="arabicPeriod"/>
            </a:pPr>
            <a:r>
              <a:rPr lang="en-US" dirty="0"/>
              <a:t>It has a gate to determine if the data can be output to next layer.</a:t>
            </a:r>
            <a:endParaRPr dirty="0"/>
          </a:p>
        </p:txBody>
      </p:sp>
      <p:sp>
        <p:nvSpPr>
          <p:cNvPr id="304" name="Google Shape;304;p4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66</a:t>
            </a:fld>
            <a:endParaRPr/>
          </a:p>
        </p:txBody>
      </p:sp>
      <p:pic>
        <p:nvPicPr>
          <p:cNvPr id="5124" name="Picture 4" descr="使用長短期記憶模型(LSTM)預測天氣（繁體）">
            <a:extLst>
              <a:ext uri="{FF2B5EF4-FFF2-40B4-BE49-F238E27FC236}">
                <a16:creationId xmlns:a16="http://schemas.microsoft.com/office/drawing/2014/main" id="{31194161-CC53-434A-BF1A-07BF92E159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1703" y="4290109"/>
            <a:ext cx="5568593" cy="2202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8C3974E9-B297-2C4B-A36D-4955A902CDCD}"/>
              </a:ext>
            </a:extLst>
          </p:cNvPr>
          <p:cNvSpPr/>
          <p:nvPr/>
        </p:nvSpPr>
        <p:spPr>
          <a:xfrm>
            <a:off x="4055068" y="6613753"/>
            <a:ext cx="230704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800" dirty="0">
                <a:solidFill>
                  <a:schemeClr val="bg1">
                    <a:lumMod val="75000"/>
                  </a:schemeClr>
                </a:solidFill>
              </a:rPr>
              <a:t>https://www.rs-online.com/designspark/lstm-cn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Training Model with LSTM</a:t>
            </a:r>
            <a:endParaRPr/>
          </a:p>
        </p:txBody>
      </p:sp>
      <p:sp>
        <p:nvSpPr>
          <p:cNvPr id="311" name="Google Shape;311;p42"/>
          <p:cNvSpPr txBox="1">
            <a:spLocks noGrp="1"/>
          </p:cNvSpPr>
          <p:nvPr>
            <p:ph type="body" idx="1"/>
          </p:nvPr>
        </p:nvSpPr>
        <p:spPr>
          <a:xfrm>
            <a:off x="838200" y="1489076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We can use the build-in LSTM layer of Keras to train our model.</a:t>
            </a:r>
            <a:endParaRPr dirty="0"/>
          </a:p>
        </p:txBody>
      </p:sp>
      <p:sp>
        <p:nvSpPr>
          <p:cNvPr id="312" name="Google Shape;312;p4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67</a:t>
            </a:fld>
            <a:endParaRPr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E5C5412-4C67-964B-A546-C765431529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3781" y="2007180"/>
            <a:ext cx="7964438" cy="4840791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43"/>
          <p:cNvSpPr txBox="1">
            <a:spLocks noGrp="1"/>
          </p:cNvSpPr>
          <p:nvPr>
            <p:ph type="title"/>
          </p:nvPr>
        </p:nvSpPr>
        <p:spPr>
          <a:xfrm>
            <a:off x="838200" y="57867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 dirty="0"/>
              <a:t>Training Model with LSTM</a:t>
            </a:r>
            <a:endParaRPr dirty="0"/>
          </a:p>
        </p:txBody>
      </p:sp>
      <p:sp>
        <p:nvSpPr>
          <p:cNvPr id="319" name="Google Shape;319;p43"/>
          <p:cNvSpPr txBox="1">
            <a:spLocks noGrp="1"/>
          </p:cNvSpPr>
          <p:nvPr>
            <p:ph type="body" idx="1"/>
          </p:nvPr>
        </p:nvSpPr>
        <p:spPr>
          <a:xfrm>
            <a:off x="838200" y="2142522"/>
            <a:ext cx="10515600" cy="633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Train the model with 30 epochs</a:t>
            </a:r>
            <a:endParaRPr dirty="0"/>
          </a:p>
        </p:txBody>
      </p:sp>
      <p:sp>
        <p:nvSpPr>
          <p:cNvPr id="320" name="Google Shape;320;p4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68</a:t>
            </a:fld>
            <a:endParaRPr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FC521ECD-F29A-DF4C-884B-6FCC647190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8150" y="3769382"/>
            <a:ext cx="8775700" cy="1066800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E53731D-31F0-C149-A8E8-5162A9C46B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Plotting the Results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F395F2A-74C4-0241-B086-C0C784FEA23F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9006718" y="6356350"/>
            <a:ext cx="2743200" cy="365125"/>
          </a:xfrm>
        </p:spPr>
        <p:txBody>
          <a:bodyPr/>
          <a:lstStyle/>
          <a:p>
            <a:fld id="{00000000-1234-1234-1234-123412341234}" type="slidenum">
              <a:rPr lang="en-US" smtClean="0"/>
              <a:pPr/>
              <a:t>69</a:t>
            </a:fld>
            <a:endParaRPr lang="en-US" dirty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C9B34C04-BDC9-3F46-ACE6-CF6BA13B89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927" y="1637038"/>
            <a:ext cx="5737772" cy="4901874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36D399CC-6F8D-EA46-950B-622F2486F1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4303" y="496887"/>
            <a:ext cx="4344830" cy="2989154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4E33ACA4-C880-8840-B8EC-D77F96E3C4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7011" y="3868846"/>
            <a:ext cx="4344830" cy="2989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2241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NLP</a:t>
            </a:r>
            <a:endParaRPr/>
          </a:p>
        </p:txBody>
      </p:sp>
      <p:sp>
        <p:nvSpPr>
          <p:cNvPr id="95" name="Google Shape;95;p14"/>
          <p:cNvSpPr txBox="1">
            <a:spLocks noGrp="1"/>
          </p:cNvSpPr>
          <p:nvPr>
            <p:ph type="body" idx="1"/>
          </p:nvPr>
        </p:nvSpPr>
        <p:spPr>
          <a:xfrm>
            <a:off x="838200" y="1758156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NLP is stands for Natural Language Processing.</a:t>
            </a:r>
            <a:endParaRPr dirty="0"/>
          </a:p>
          <a:p>
            <a:pPr marL="45720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NLP is a subfield of AI.</a:t>
            </a:r>
            <a:endParaRPr dirty="0"/>
          </a:p>
          <a:p>
            <a:pPr marL="45720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The main idea of NLP is to make computers understand the human language ex. English or Mandarin.</a:t>
            </a:r>
            <a:endParaRPr dirty="0"/>
          </a:p>
        </p:txBody>
      </p:sp>
      <p:sp>
        <p:nvSpPr>
          <p:cNvPr id="96" name="Google Shape;96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58C0C084-4991-D54D-975A-7F40BA267A34}"/>
              </a:ext>
            </a:extLst>
          </p:cNvPr>
          <p:cNvSpPr txBox="1"/>
          <p:nvPr/>
        </p:nvSpPr>
        <p:spPr>
          <a:xfrm>
            <a:off x="838200" y="6476464"/>
            <a:ext cx="67266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sz="800" dirty="0">
                <a:solidFill>
                  <a:schemeClr val="bg1">
                    <a:lumMod val="75000"/>
                  </a:schemeClr>
                </a:solidFill>
              </a:rPr>
              <a:t>https://</a:t>
            </a:r>
            <a:r>
              <a:rPr kumimoji="1" lang="en" altLang="zh-TW" sz="800" dirty="0" err="1">
                <a:solidFill>
                  <a:schemeClr val="bg1">
                    <a:lumMod val="75000"/>
                  </a:schemeClr>
                </a:solidFill>
              </a:rPr>
              <a:t>medium.com</a:t>
            </a:r>
            <a:r>
              <a:rPr kumimoji="1" lang="en" altLang="zh-TW" sz="800" dirty="0">
                <a:solidFill>
                  <a:schemeClr val="bg1">
                    <a:lumMod val="75000"/>
                  </a:schemeClr>
                </a:solidFill>
              </a:rPr>
              <a:t>/@derekliao_62575/%E8%87%AA%E7%84%B6%E8%AA%9E%E8%A8%80%E8%99%95%E7%90%86-nlp-%E5%88%B0%E5%BA%95%E6%98%AF%E4%BB%80%E9%BA%BC-e29ab6356f6d</a:t>
            </a:r>
            <a:endParaRPr kumimoji="1" lang="zh-TW" altLang="en-US" sz="8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070B3F78-20AD-FE46-B5BE-1A6E4C4F26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6012" y="3328827"/>
            <a:ext cx="3480916" cy="3445487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3EEE14-2D95-524A-9D68-959D4E40D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Saving the Model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97427AB-5DAC-3C4A-BF5D-F2019E457DF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70</a:t>
            </a:fld>
            <a:endParaRPr 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F84F341-E8B9-6D4B-BE35-3178D1672C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2232" y="3429000"/>
            <a:ext cx="7307536" cy="828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68252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98DB769-64C6-254E-B99C-D83F52FF16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Improving Model</a:t>
            </a:r>
            <a:endParaRPr kumimoji="1"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D71BF98-52A2-B848-8F9C-EDCAF422D9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5863" y="1847850"/>
            <a:ext cx="10515600" cy="4351338"/>
          </a:xfrm>
        </p:spPr>
        <p:txBody>
          <a:bodyPr/>
          <a:lstStyle/>
          <a:p>
            <a:pPr marL="971550" lvl="1" indent="-514350">
              <a:buFont typeface="Calibri"/>
              <a:buAutoNum type="arabicPeriod"/>
            </a:pPr>
            <a:r>
              <a:rPr lang="en-US" altLang="zh-TW" dirty="0">
                <a:solidFill>
                  <a:schemeClr val="tx2"/>
                </a:solidFill>
              </a:rPr>
              <a:t>Increase the training epochs.</a:t>
            </a:r>
          </a:p>
          <a:p>
            <a:pPr marL="971550" lvl="1" indent="-514350">
              <a:buFont typeface="Calibri"/>
              <a:buAutoNum type="arabicPeriod"/>
            </a:pPr>
            <a:r>
              <a:rPr lang="en-US" altLang="zh-TW" dirty="0">
                <a:solidFill>
                  <a:schemeClr val="bg1">
                    <a:lumMod val="85000"/>
                  </a:schemeClr>
                </a:solidFill>
              </a:rPr>
              <a:t>Add more hidden layers.</a:t>
            </a:r>
          </a:p>
          <a:p>
            <a:pPr marL="971550" lvl="1" indent="-514350">
              <a:buFont typeface="Calibri"/>
              <a:buAutoNum type="arabicPeriod"/>
            </a:pPr>
            <a:r>
              <a:rPr lang="en-US" altLang="zh-TW" dirty="0">
                <a:solidFill>
                  <a:schemeClr val="bg1">
                    <a:lumMod val="85000"/>
                  </a:schemeClr>
                </a:solidFill>
              </a:rPr>
              <a:t>Use another NN for training.</a:t>
            </a:r>
          </a:p>
          <a:p>
            <a:pPr marL="971550" lvl="1" indent="-514350">
              <a:buFont typeface="Calibri"/>
              <a:buAutoNum type="arabicPeriod"/>
            </a:pPr>
            <a:r>
              <a:rPr lang="en-US" altLang="zh-TW" dirty="0">
                <a:solidFill>
                  <a:schemeClr val="tx1"/>
                </a:solidFill>
              </a:rPr>
              <a:t>Increase the amounts of data.</a:t>
            </a:r>
          </a:p>
          <a:p>
            <a:pPr marL="971550" lvl="1" indent="-514350">
              <a:buFont typeface="Calibri"/>
              <a:buAutoNum type="arabicPeriod"/>
            </a:pPr>
            <a:r>
              <a:rPr lang="en-US" altLang="zh-TW" dirty="0">
                <a:solidFill>
                  <a:schemeClr val="bg1">
                    <a:lumMod val="85000"/>
                  </a:schemeClr>
                </a:solidFill>
              </a:rPr>
              <a:t>Improve the optimizer.</a:t>
            </a:r>
          </a:p>
        </p:txBody>
      </p:sp>
    </p:spTree>
    <p:extLst>
      <p:ext uri="{BB962C8B-B14F-4D97-AF65-F5344CB8AC3E}">
        <p14:creationId xmlns:p14="http://schemas.microsoft.com/office/powerpoint/2010/main" val="1876399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5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Training with More data</a:t>
            </a:r>
            <a:endParaRPr/>
          </a:p>
        </p:txBody>
      </p:sp>
      <p:sp>
        <p:nvSpPr>
          <p:cNvPr id="380" name="Google Shape;380;p5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Since the data we have is not enough.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We should standing on the shoulders of giants.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Let’s use </a:t>
            </a:r>
            <a:r>
              <a:rPr lang="en-US" dirty="0" err="1"/>
              <a:t>GloVe</a:t>
            </a:r>
            <a:r>
              <a:rPr lang="en-US" dirty="0"/>
              <a:t> to train our model.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 err="1"/>
              <a:t>GloVe</a:t>
            </a:r>
            <a:r>
              <a:rPr lang="en-US" dirty="0"/>
              <a:t> collects more than 2 billion tweets on Twitter.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The dataset more than 1.4 GB!</a:t>
            </a:r>
            <a:endParaRPr dirty="0"/>
          </a:p>
        </p:txBody>
      </p:sp>
      <p:sp>
        <p:nvSpPr>
          <p:cNvPr id="381" name="Google Shape;381;p5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72</a:t>
            </a:fld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5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Downloading GloVe Dataset</a:t>
            </a:r>
            <a:endParaRPr/>
          </a:p>
        </p:txBody>
      </p:sp>
      <p:sp>
        <p:nvSpPr>
          <p:cNvPr id="387" name="Google Shape;387;p52"/>
          <p:cNvSpPr txBox="1">
            <a:spLocks noGrp="1"/>
          </p:cNvSpPr>
          <p:nvPr>
            <p:ph type="body" idx="1"/>
          </p:nvPr>
        </p:nvSpPr>
        <p:spPr>
          <a:xfrm>
            <a:off x="729575" y="1847850"/>
            <a:ext cx="11692647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We can download the dataset with a simple Linux command.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Or, you can download it via this link.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  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https://huggingface.co/stanfordnlp/glove/resolve/main/glove.twitter.27B.zip</a:t>
            </a: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sp>
        <p:nvSpPr>
          <p:cNvPr id="388" name="Google Shape;388;p5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73</a:t>
            </a:fld>
            <a:endParaRPr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506FD547-6A66-554D-AAAF-5B071A1789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500" y="4212705"/>
            <a:ext cx="11557000" cy="1320800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5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/>
            <a:r>
              <a:rPr lang="en-US" dirty="0"/>
              <a:t>Unzipping the Dataset</a:t>
            </a:r>
            <a:endParaRPr dirty="0"/>
          </a:p>
        </p:txBody>
      </p:sp>
      <p:sp>
        <p:nvSpPr>
          <p:cNvPr id="395" name="Google Shape;395;p5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74</a:t>
            </a:fld>
            <a:endParaRPr/>
          </a:p>
        </p:txBody>
      </p:sp>
      <p:sp>
        <p:nvSpPr>
          <p:cNvPr id="397" name="Google Shape;397;p53"/>
          <p:cNvSpPr txBox="1">
            <a:spLocks noGrp="1"/>
          </p:cNvSpPr>
          <p:nvPr>
            <p:ph type="body" idx="1"/>
          </p:nvPr>
        </p:nvSpPr>
        <p:spPr>
          <a:xfrm>
            <a:off x="729575" y="1847850"/>
            <a:ext cx="11692647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Python </a:t>
            </a:r>
            <a:r>
              <a:rPr lang="en-US" dirty="0" err="1"/>
              <a:t>zipfile</a:t>
            </a:r>
            <a:r>
              <a:rPr lang="en-US" dirty="0"/>
              <a:t> package can help you to zip or unzip files.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Always remember to close file stream after your works done.</a:t>
            </a:r>
            <a:endParaRPr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9E1FC6D2-9A2D-694B-962C-5DBB1A95A7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8350" y="3629572"/>
            <a:ext cx="5575300" cy="2184400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5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Loading the Data</a:t>
            </a:r>
            <a:endParaRPr/>
          </a:p>
        </p:txBody>
      </p:sp>
      <p:sp>
        <p:nvSpPr>
          <p:cNvPr id="403" name="Google Shape;403;p5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Now, let’s try to load the data from the dataset.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We choose to use glove.twitter.27B.25d.txt this file.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It means it has 27 billion of tokens and each token has 25 dimensions.</a:t>
            </a:r>
            <a:endParaRPr dirty="0"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</p:txBody>
      </p:sp>
      <p:sp>
        <p:nvSpPr>
          <p:cNvPr id="404" name="Google Shape;404;p5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75</a:t>
            </a:fld>
            <a:endParaRPr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9F8F9B26-3387-DD43-8D26-26D51E95B8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6100" y="3759200"/>
            <a:ext cx="8559800" cy="2552700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5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 dirty="0"/>
              <a:t>Try to Print the Coefficients</a:t>
            </a:r>
            <a:endParaRPr dirty="0"/>
          </a:p>
        </p:txBody>
      </p:sp>
      <p:sp>
        <p:nvSpPr>
          <p:cNvPr id="411" name="Google Shape;411;p5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5479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After we loaded the data, we can try to print the coefficients.</a:t>
            </a:r>
            <a:endParaRPr/>
          </a:p>
        </p:txBody>
      </p:sp>
      <p:sp>
        <p:nvSpPr>
          <p:cNvPr id="412" name="Google Shape;412;p5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76</a:t>
            </a:fld>
            <a:endParaRPr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9C3F94F5-D79D-1543-891D-D79F91C20C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9150" y="3425149"/>
            <a:ext cx="8013700" cy="1879600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5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Filter the Data</a:t>
            </a:r>
            <a:endParaRPr/>
          </a:p>
        </p:txBody>
      </p:sp>
      <p:sp>
        <p:nvSpPr>
          <p:cNvPr id="419" name="Google Shape;419;p5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Since this dataset is too large, it will take lots of time for training.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We just take what we need.</a:t>
            </a:r>
            <a:endParaRPr/>
          </a:p>
        </p:txBody>
      </p:sp>
      <p:sp>
        <p:nvSpPr>
          <p:cNvPr id="420" name="Google Shape;420;p5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77</a:t>
            </a:fld>
            <a:endParaRPr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7F97F4BD-8450-D248-AA36-E534438AF4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8118" y="2904282"/>
            <a:ext cx="6395764" cy="3712090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636218BA-7B85-394A-AEAA-4DC2388620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3945" y="1258430"/>
            <a:ext cx="9764110" cy="5463045"/>
          </a:xfrm>
          <a:prstGeom prst="rect">
            <a:avLst/>
          </a:prstGeom>
        </p:spPr>
      </p:pic>
      <p:sp>
        <p:nvSpPr>
          <p:cNvPr id="426" name="Google Shape;426;p57"/>
          <p:cNvSpPr txBox="1">
            <a:spLocks noGrp="1"/>
          </p:cNvSpPr>
          <p:nvPr>
            <p:ph type="title"/>
          </p:nvPr>
        </p:nvSpPr>
        <p:spPr>
          <a:xfrm>
            <a:off x="838200" y="1365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 dirty="0"/>
              <a:t>Preparing the Model</a:t>
            </a:r>
            <a:endParaRPr dirty="0"/>
          </a:p>
        </p:txBody>
      </p:sp>
      <p:sp>
        <p:nvSpPr>
          <p:cNvPr id="427" name="Google Shape;427;p5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78</a:t>
            </a:fld>
            <a:endParaRPr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5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 dirty="0">
                <a:solidFill>
                  <a:schemeClr val="tx1"/>
                </a:solidFill>
              </a:rPr>
              <a:t>Training the Model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434" name="Google Shape;434;p58"/>
          <p:cNvSpPr txBox="1">
            <a:spLocks noGrp="1"/>
          </p:cNvSpPr>
          <p:nvPr>
            <p:ph type="body" idx="1"/>
          </p:nvPr>
        </p:nvSpPr>
        <p:spPr>
          <a:xfrm>
            <a:off x="838200" y="1825626"/>
            <a:ext cx="10515600" cy="761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Train the model with 30 epochs.</a:t>
            </a:r>
            <a:endParaRPr dirty="0"/>
          </a:p>
        </p:txBody>
      </p:sp>
      <p:sp>
        <p:nvSpPr>
          <p:cNvPr id="435" name="Google Shape;435;p5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79</a:t>
            </a:fld>
            <a:endParaRPr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1CEBCC3B-0D7F-414E-B9CF-890F7ACF63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00" y="3241354"/>
            <a:ext cx="11353800" cy="205817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4" name="Picture 4" descr="ML | Types of Learning – Supervised Learning - GeeksforGeeks">
            <a:extLst>
              <a:ext uri="{FF2B5EF4-FFF2-40B4-BE49-F238E27FC236}">
                <a16:creationId xmlns:a16="http://schemas.microsoft.com/office/drawing/2014/main" id="{5293D879-C3A1-C045-8728-96E7143476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1075" y="4500002"/>
            <a:ext cx="7669849" cy="1971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1" name="Google Shape;101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Supervised Learning</a:t>
            </a:r>
            <a:endParaRPr/>
          </a:p>
        </p:txBody>
      </p:sp>
      <p:sp>
        <p:nvSpPr>
          <p:cNvPr id="102" name="Google Shape;102;p1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Supervised learning is one of method machine learning</a:t>
            </a:r>
            <a:endParaRPr dirty="0"/>
          </a:p>
          <a:p>
            <a:pPr marL="45720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The researchers will provide a set of question-answer pairs.</a:t>
            </a:r>
            <a:endParaRPr dirty="0"/>
          </a:p>
          <a:p>
            <a:pPr marL="45720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The model will try to figure out the connection between each question and corresponding answer.</a:t>
            </a:r>
            <a:endParaRPr dirty="0"/>
          </a:p>
          <a:p>
            <a:pPr marL="45720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After training, this model can answer the questions that never seen before.</a:t>
            </a:r>
            <a:endParaRPr dirty="0"/>
          </a:p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</p:txBody>
      </p:sp>
      <p:sp>
        <p:nvSpPr>
          <p:cNvPr id="103" name="Google Shape;103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F0F66A97-6230-9B47-8324-3BADF4F65979}"/>
              </a:ext>
            </a:extLst>
          </p:cNvPr>
          <p:cNvSpPr txBox="1"/>
          <p:nvPr/>
        </p:nvSpPr>
        <p:spPr>
          <a:xfrm>
            <a:off x="4408679" y="6642556"/>
            <a:ext cx="337464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zh-TW" sz="800" dirty="0">
                <a:solidFill>
                  <a:schemeClr val="bg1">
                    <a:lumMod val="75000"/>
                  </a:schemeClr>
                </a:solidFill>
              </a:rPr>
              <a:t>https://</a:t>
            </a:r>
            <a:r>
              <a:rPr kumimoji="1" lang="en" altLang="zh-TW" sz="800" dirty="0" err="1">
                <a:solidFill>
                  <a:schemeClr val="bg1">
                    <a:lumMod val="75000"/>
                  </a:schemeClr>
                </a:solidFill>
              </a:rPr>
              <a:t>www.geeksforgeeks.org</a:t>
            </a:r>
            <a:r>
              <a:rPr kumimoji="1" lang="en" altLang="zh-TW" sz="800" dirty="0">
                <a:solidFill>
                  <a:schemeClr val="bg1">
                    <a:lumMod val="75000"/>
                  </a:schemeClr>
                </a:solidFill>
              </a:rPr>
              <a:t>/ml-types-learning-supervised-learning/</a:t>
            </a:r>
            <a:endParaRPr kumimoji="1" lang="zh-TW" altLang="en-US" sz="8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5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 dirty="0"/>
              <a:t>Plotting the Results</a:t>
            </a:r>
            <a:endParaRPr dirty="0"/>
          </a:p>
        </p:txBody>
      </p:sp>
      <p:sp>
        <p:nvSpPr>
          <p:cNvPr id="443" name="Google Shape;443;p59"/>
          <p:cNvSpPr txBox="1">
            <a:spLocks noGrp="1"/>
          </p:cNvSpPr>
          <p:nvPr>
            <p:ph type="sldNum" idx="12"/>
          </p:nvPr>
        </p:nvSpPr>
        <p:spPr>
          <a:xfrm>
            <a:off x="9251731" y="639102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80</a:t>
            </a:fld>
            <a:endParaRPr/>
          </a:p>
        </p:txBody>
      </p:sp>
      <p:pic>
        <p:nvPicPr>
          <p:cNvPr id="444" name="Google Shape;444;p5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53150" y="101846"/>
            <a:ext cx="4914900" cy="346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" name="Google Shape;445;p5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53150" y="3390900"/>
            <a:ext cx="4914900" cy="346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B7B35244-6D96-2C42-A28E-6A5565BCDD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8135" y="1690688"/>
            <a:ext cx="5550716" cy="4583250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CEEAD67-2928-8149-855A-A5D07FE40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Saving the Model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CB976E1-FAAD-0342-B5F2-5D985701775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81</a:t>
            </a:fld>
            <a:endParaRPr 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A268935-D201-0F43-8511-941C87824C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4662" y="3429000"/>
            <a:ext cx="6782676" cy="770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46180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98DB769-64C6-254E-B99C-D83F52FF16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Improving Model</a:t>
            </a:r>
            <a:endParaRPr kumimoji="1"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D71BF98-52A2-B848-8F9C-EDCAF422D9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5863" y="1847850"/>
            <a:ext cx="10515600" cy="4351338"/>
          </a:xfrm>
        </p:spPr>
        <p:txBody>
          <a:bodyPr/>
          <a:lstStyle/>
          <a:p>
            <a:pPr marL="971550" lvl="1" indent="-514350">
              <a:buFont typeface="Calibri"/>
              <a:buAutoNum type="arabicPeriod"/>
            </a:pPr>
            <a:r>
              <a:rPr lang="en-US" altLang="zh-TW" dirty="0">
                <a:solidFill>
                  <a:schemeClr val="tx2"/>
                </a:solidFill>
              </a:rPr>
              <a:t>Increase the training epochs.</a:t>
            </a:r>
          </a:p>
          <a:p>
            <a:pPr marL="971550" lvl="1" indent="-514350">
              <a:buFont typeface="Calibri"/>
              <a:buAutoNum type="arabicPeriod"/>
            </a:pPr>
            <a:r>
              <a:rPr lang="en-US" altLang="zh-TW" dirty="0">
                <a:solidFill>
                  <a:schemeClr val="bg1">
                    <a:lumMod val="85000"/>
                  </a:schemeClr>
                </a:solidFill>
              </a:rPr>
              <a:t>Add more hidden layers.</a:t>
            </a:r>
          </a:p>
          <a:p>
            <a:pPr marL="971550" lvl="1" indent="-514350">
              <a:buFont typeface="Calibri"/>
              <a:buAutoNum type="arabicPeriod"/>
            </a:pPr>
            <a:r>
              <a:rPr lang="en-US" altLang="zh-TW" dirty="0">
                <a:solidFill>
                  <a:schemeClr val="bg1">
                    <a:lumMod val="85000"/>
                  </a:schemeClr>
                </a:solidFill>
              </a:rPr>
              <a:t>Use another NN for training.</a:t>
            </a:r>
          </a:p>
          <a:p>
            <a:pPr marL="971550" lvl="1" indent="-514350">
              <a:buFont typeface="Calibri"/>
              <a:buAutoNum type="arabicPeriod"/>
            </a:pPr>
            <a:r>
              <a:rPr lang="en-US" altLang="zh-TW" dirty="0">
                <a:solidFill>
                  <a:schemeClr val="bg1">
                    <a:lumMod val="85000"/>
                  </a:schemeClr>
                </a:solidFill>
              </a:rPr>
              <a:t>Increase the amounts of data.</a:t>
            </a:r>
          </a:p>
          <a:p>
            <a:pPr marL="971550" lvl="1" indent="-514350">
              <a:buFont typeface="Calibri"/>
              <a:buAutoNum type="arabicPeriod"/>
            </a:pPr>
            <a:r>
              <a:rPr lang="en-US" altLang="zh-TW" dirty="0">
                <a:solidFill>
                  <a:schemeClr val="tx1"/>
                </a:solidFill>
              </a:rPr>
              <a:t>Improve the optimizer.</a:t>
            </a:r>
          </a:p>
        </p:txBody>
      </p:sp>
    </p:spTree>
    <p:extLst>
      <p:ext uri="{BB962C8B-B14F-4D97-AF65-F5344CB8AC3E}">
        <p14:creationId xmlns:p14="http://schemas.microsoft.com/office/powerpoint/2010/main" val="131699251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E3C2705F-FFC3-3B41-99A1-3ACD435116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3361" y="2544470"/>
            <a:ext cx="7205278" cy="4111420"/>
          </a:xfrm>
          <a:prstGeom prst="rect">
            <a:avLst/>
          </a:prstGeom>
        </p:spPr>
      </p:pic>
      <p:sp>
        <p:nvSpPr>
          <p:cNvPr id="450" name="Google Shape;450;p6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Optimizer</a:t>
            </a:r>
            <a:endParaRPr/>
          </a:p>
        </p:txBody>
      </p:sp>
      <p:sp>
        <p:nvSpPr>
          <p:cNvPr id="451" name="Google Shape;451;p60"/>
          <p:cNvSpPr txBox="1">
            <a:spLocks noGrp="1"/>
          </p:cNvSpPr>
          <p:nvPr>
            <p:ph type="body" idx="1"/>
          </p:nvPr>
        </p:nvSpPr>
        <p:spPr>
          <a:xfrm>
            <a:off x="838200" y="1471252"/>
            <a:ext cx="10515600" cy="1073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Don’t worry, we still the last skill.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Modify the optimizer.</a:t>
            </a:r>
            <a:endParaRPr dirty="0"/>
          </a:p>
        </p:txBody>
      </p:sp>
      <p:sp>
        <p:nvSpPr>
          <p:cNvPr id="452" name="Google Shape;452;p6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83</a:t>
            </a:fld>
            <a:endParaRPr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6233DE2E-13B5-9547-83EA-A008FEB72AF1}"/>
              </a:ext>
            </a:extLst>
          </p:cNvPr>
          <p:cNvSpPr txBox="1"/>
          <p:nvPr/>
        </p:nvSpPr>
        <p:spPr>
          <a:xfrm>
            <a:off x="3504785" y="6655890"/>
            <a:ext cx="409439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zh-TW" sz="800" dirty="0">
                <a:solidFill>
                  <a:schemeClr val="bg1">
                    <a:lumMod val="75000"/>
                  </a:schemeClr>
                </a:solidFill>
              </a:rPr>
              <a:t>https://</a:t>
            </a:r>
            <a:r>
              <a:rPr kumimoji="1" lang="en" altLang="zh-TW" sz="800" dirty="0" err="1">
                <a:solidFill>
                  <a:schemeClr val="bg1">
                    <a:lumMod val="75000"/>
                  </a:schemeClr>
                </a:solidFill>
              </a:rPr>
              <a:t>zhenglungwu.medium.com</a:t>
            </a:r>
            <a:r>
              <a:rPr kumimoji="1" lang="en" altLang="zh-TW" sz="800" dirty="0">
                <a:solidFill>
                  <a:schemeClr val="bg1">
                    <a:lumMod val="75000"/>
                  </a:schemeClr>
                </a:solidFill>
              </a:rPr>
              <a:t>/pytorch-optimizers-03-adam-adamax-f8f53429dc1d</a:t>
            </a:r>
            <a:endParaRPr kumimoji="1" lang="zh-TW" altLang="en-US" sz="8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3D111A7-5182-254B-94BA-5F40E7E18E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379" y="-109"/>
            <a:ext cx="10515600" cy="1325563"/>
          </a:xfrm>
        </p:spPr>
        <p:txBody>
          <a:bodyPr/>
          <a:lstStyle/>
          <a:p>
            <a:r>
              <a:rPr kumimoji="1" lang="en-US" altLang="zh-TW" dirty="0"/>
              <a:t>Optimizer (Cont’d)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9406F5E-B8FB-BE4D-B6E8-6FC36DB090D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84</a:t>
            </a:fld>
            <a:endParaRPr 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EC0FEEC-2027-3747-9A95-3930E5D2A0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5607" y="1091126"/>
            <a:ext cx="9540785" cy="5766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42605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0B03CA6-2458-F74A-A66B-ACA988F6E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Optimizer (Cont’d)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A3B6298-59C2-134D-BCA9-167FD8BFC79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85</a:t>
            </a:fld>
            <a:endParaRPr lang="en-US" dirty="0"/>
          </a:p>
        </p:txBody>
      </p:sp>
      <p:pic>
        <p:nvPicPr>
          <p:cNvPr id="5" name="Picture 4" descr="Intro to optimization in deep learning: Momentum, RMSProp and Adam">
            <a:extLst>
              <a:ext uri="{FF2B5EF4-FFF2-40B4-BE49-F238E27FC236}">
                <a16:creationId xmlns:a16="http://schemas.microsoft.com/office/drawing/2014/main" id="{CB368AC2-400F-A042-9D83-B99B67C355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0803" y="1485814"/>
            <a:ext cx="5579797" cy="5126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7BD925B4-A63A-3347-89CE-BF2068636A13}"/>
              </a:ext>
            </a:extLst>
          </p:cNvPr>
          <p:cNvSpPr txBox="1"/>
          <p:nvPr/>
        </p:nvSpPr>
        <p:spPr>
          <a:xfrm>
            <a:off x="3253793" y="6612298"/>
            <a:ext cx="497924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zh-TW" sz="1100" dirty="0">
                <a:solidFill>
                  <a:schemeClr val="bg1">
                    <a:lumMod val="75000"/>
                  </a:schemeClr>
                </a:solidFill>
                <a:hlinkClick r:id="rId3"/>
              </a:rPr>
              <a:t>https://</a:t>
            </a:r>
            <a:r>
              <a:rPr kumimoji="1" lang="en" altLang="zh-TW" sz="1100" dirty="0" err="1">
                <a:solidFill>
                  <a:schemeClr val="bg1">
                    <a:lumMod val="75000"/>
                  </a:schemeClr>
                </a:solidFill>
                <a:hlinkClick r:id="rId3"/>
              </a:rPr>
              <a:t>blog.paperspace.com</a:t>
            </a:r>
            <a:r>
              <a:rPr kumimoji="1" lang="en" altLang="zh-TW" sz="1100" dirty="0">
                <a:solidFill>
                  <a:schemeClr val="bg1">
                    <a:lumMod val="75000"/>
                  </a:schemeClr>
                </a:solidFill>
                <a:hlinkClick r:id="rId3"/>
              </a:rPr>
              <a:t>/intro-to-optimization-momentum-</a:t>
            </a:r>
            <a:r>
              <a:rPr kumimoji="1" lang="en" altLang="zh-TW" sz="1100" dirty="0" err="1">
                <a:solidFill>
                  <a:schemeClr val="bg1">
                    <a:lumMod val="75000"/>
                  </a:schemeClr>
                </a:solidFill>
                <a:hlinkClick r:id="rId3"/>
              </a:rPr>
              <a:t>rmsprop</a:t>
            </a:r>
            <a:r>
              <a:rPr kumimoji="1" lang="en" altLang="zh-TW" sz="1100" dirty="0">
                <a:solidFill>
                  <a:schemeClr val="bg1">
                    <a:lumMod val="75000"/>
                  </a:schemeClr>
                </a:solidFill>
                <a:hlinkClick r:id="rId3"/>
              </a:rPr>
              <a:t>-</a:t>
            </a:r>
            <a:r>
              <a:rPr kumimoji="1" lang="en" altLang="zh-TW" sz="1100" dirty="0" err="1">
                <a:solidFill>
                  <a:schemeClr val="bg1">
                    <a:lumMod val="75000"/>
                  </a:schemeClr>
                </a:solidFill>
                <a:hlinkClick r:id="rId3"/>
              </a:rPr>
              <a:t>adam</a:t>
            </a:r>
            <a:r>
              <a:rPr kumimoji="1" lang="en" altLang="zh-TW" sz="1100" dirty="0">
                <a:solidFill>
                  <a:schemeClr val="bg1">
                    <a:lumMod val="75000"/>
                  </a:schemeClr>
                </a:solidFill>
                <a:hlinkClick r:id="rId3"/>
              </a:rPr>
              <a:t>/</a:t>
            </a:r>
            <a:endParaRPr kumimoji="1" lang="zh-TW" altLang="en-US" sz="11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409201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AF64504-3075-4B4C-9BE2-E08812C10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Learning Rate</a:t>
            </a:r>
            <a:endParaRPr kumimoji="1"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209D056-8A2B-B04D-9065-52F027BE68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553164"/>
            <a:ext cx="10515600" cy="1461432"/>
          </a:xfrm>
        </p:spPr>
        <p:txBody>
          <a:bodyPr/>
          <a:lstStyle/>
          <a:p>
            <a:r>
              <a:rPr kumimoji="1" lang="en-US" altLang="zh-TW" dirty="0"/>
              <a:t>We can see that if we should have optimal learning rate.</a:t>
            </a:r>
          </a:p>
          <a:p>
            <a:r>
              <a:rPr kumimoji="1" lang="en-US" altLang="zh-TW" dirty="0"/>
              <a:t>It means we can’t let our model learn too fast or too low.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C713D88-10D5-9642-BB08-DA3D351A6EB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86</a:t>
            </a:fld>
            <a:endParaRPr lang="en-US"/>
          </a:p>
        </p:txBody>
      </p:sp>
      <p:pic>
        <p:nvPicPr>
          <p:cNvPr id="1026" name="Picture 2" descr="iT 邦幫忙::一起幫忙解決難題，拯救IT 人的一天">
            <a:extLst>
              <a:ext uri="{FF2B5EF4-FFF2-40B4-BE49-F238E27FC236}">
                <a16:creationId xmlns:a16="http://schemas.microsoft.com/office/drawing/2014/main" id="{5B1E71F2-BC43-0341-8991-C2C3AC712B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6955" y="3014596"/>
            <a:ext cx="8618089" cy="3341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DF9754AB-80D1-264C-9366-E01D43B4293C}"/>
              </a:ext>
            </a:extLst>
          </p:cNvPr>
          <p:cNvSpPr txBox="1"/>
          <p:nvPr/>
        </p:nvSpPr>
        <p:spPr>
          <a:xfrm>
            <a:off x="4664232" y="6520853"/>
            <a:ext cx="239360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zh-TW" sz="800" dirty="0">
                <a:solidFill>
                  <a:schemeClr val="bg1">
                    <a:lumMod val="75000"/>
                  </a:schemeClr>
                </a:solidFill>
              </a:rPr>
              <a:t>https://</a:t>
            </a:r>
            <a:r>
              <a:rPr kumimoji="1" lang="en" altLang="zh-TW" sz="800" dirty="0" err="1">
                <a:solidFill>
                  <a:schemeClr val="bg1">
                    <a:lumMod val="75000"/>
                  </a:schemeClr>
                </a:solidFill>
              </a:rPr>
              <a:t>ithelp.ithome.com.tw</a:t>
            </a:r>
            <a:r>
              <a:rPr kumimoji="1" lang="en" altLang="zh-TW" sz="800" dirty="0">
                <a:solidFill>
                  <a:schemeClr val="bg1">
                    <a:lumMod val="75000"/>
                  </a:schemeClr>
                </a:solidFill>
              </a:rPr>
              <a:t>/m/articles/10204032</a:t>
            </a:r>
            <a:endParaRPr kumimoji="1" lang="zh-TW" altLang="en-US" sz="8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823813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6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 dirty="0"/>
              <a:t>Results of 30 Epochs</a:t>
            </a:r>
            <a:endParaRPr dirty="0"/>
          </a:p>
        </p:txBody>
      </p:sp>
      <p:sp>
        <p:nvSpPr>
          <p:cNvPr id="459" name="Google Shape;459;p6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567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Seems we got underfitting results.</a:t>
            </a:r>
            <a:endParaRPr dirty="0"/>
          </a:p>
        </p:txBody>
      </p:sp>
      <p:sp>
        <p:nvSpPr>
          <p:cNvPr id="460" name="Google Shape;460;p6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87</a:t>
            </a:fld>
            <a:endParaRPr/>
          </a:p>
        </p:txBody>
      </p:sp>
      <p:pic>
        <p:nvPicPr>
          <p:cNvPr id="461" name="Google Shape;461;p6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8200" y="2763197"/>
            <a:ext cx="5016500" cy="340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p6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53150" y="2763197"/>
            <a:ext cx="4914900" cy="340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6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Results of 50 Epochs</a:t>
            </a:r>
            <a:endParaRPr/>
          </a:p>
        </p:txBody>
      </p:sp>
      <p:pic>
        <p:nvPicPr>
          <p:cNvPr id="475" name="Google Shape;475;p63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838200" y="2552413"/>
            <a:ext cx="4914900" cy="3403600"/>
          </a:xfrm>
          <a:prstGeom prst="rect">
            <a:avLst/>
          </a:prstGeom>
          <a:noFill/>
          <a:ln>
            <a:noFill/>
          </a:ln>
        </p:spPr>
      </p:pic>
      <p:sp>
        <p:nvSpPr>
          <p:cNvPr id="476" name="Google Shape;476;p6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88</a:t>
            </a:fld>
            <a:endParaRPr/>
          </a:p>
        </p:txBody>
      </p:sp>
      <p:pic>
        <p:nvPicPr>
          <p:cNvPr id="477" name="Google Shape;477;p6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96000" y="2552413"/>
            <a:ext cx="4965700" cy="340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6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Results of 70 Epochs</a:t>
            </a:r>
            <a:endParaRPr/>
          </a:p>
        </p:txBody>
      </p:sp>
      <p:sp>
        <p:nvSpPr>
          <p:cNvPr id="483" name="Google Shape;483;p6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89</a:t>
            </a:fld>
            <a:endParaRPr/>
          </a:p>
        </p:txBody>
      </p:sp>
      <p:pic>
        <p:nvPicPr>
          <p:cNvPr id="484" name="Google Shape;484;p6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8200" y="2427591"/>
            <a:ext cx="4965700" cy="340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5" name="Google Shape;485;p6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88100" y="2427591"/>
            <a:ext cx="4965700" cy="340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建構Python 深度學習的開發環境- DSA Learning">
            <a:extLst>
              <a:ext uri="{FF2B5EF4-FFF2-40B4-BE49-F238E27FC236}">
                <a16:creationId xmlns:a16="http://schemas.microsoft.com/office/drawing/2014/main" id="{96690ED4-8E2E-E946-A7C6-3135CAC6B8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0029" y="3345649"/>
            <a:ext cx="4090732" cy="3068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8" name="Google Shape;108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TensorFlow vs. Keras</a:t>
            </a:r>
            <a:endParaRPr/>
          </a:p>
        </p:txBody>
      </p:sp>
      <p:sp>
        <p:nvSpPr>
          <p:cNvPr id="109" name="Google Shape;109;p1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TensorFlow is a machine learning model build by C++, it can help user to train a machine learning model.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Keras is a package that can help users to invoke TensorFlow easier.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The functions Keras provided can help user to create and train a NN model easier.</a:t>
            </a:r>
            <a:endParaRPr dirty="0"/>
          </a:p>
        </p:txBody>
      </p:sp>
      <p:sp>
        <p:nvSpPr>
          <p:cNvPr id="110" name="Google Shape;110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8ED0ECD7-FC12-124F-8467-629FB4C43067}"/>
              </a:ext>
            </a:extLst>
          </p:cNvPr>
          <p:cNvSpPr txBox="1"/>
          <p:nvPr/>
        </p:nvSpPr>
        <p:spPr>
          <a:xfrm>
            <a:off x="4405969" y="6369248"/>
            <a:ext cx="30588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zh-TW" sz="800" dirty="0">
                <a:solidFill>
                  <a:schemeClr val="bg1">
                    <a:lumMod val="75000"/>
                  </a:schemeClr>
                </a:solidFill>
              </a:rPr>
              <a:t>https://</a:t>
            </a:r>
            <a:r>
              <a:rPr kumimoji="1" lang="en" altLang="zh-TW" sz="800" dirty="0" err="1">
                <a:solidFill>
                  <a:schemeClr val="bg1">
                    <a:lumMod val="75000"/>
                  </a:schemeClr>
                </a:solidFill>
              </a:rPr>
              <a:t>dsalearning.github.io</a:t>
            </a:r>
            <a:r>
              <a:rPr kumimoji="1" lang="en" altLang="zh-TW" sz="800" dirty="0">
                <a:solidFill>
                  <a:schemeClr val="bg1">
                    <a:lumMod val="75000"/>
                  </a:schemeClr>
                </a:solidFill>
              </a:rPr>
              <a:t>/</a:t>
            </a:r>
            <a:r>
              <a:rPr kumimoji="1" lang="en" altLang="zh-TW" sz="800" dirty="0" err="1">
                <a:solidFill>
                  <a:schemeClr val="bg1">
                    <a:lumMod val="75000"/>
                  </a:schemeClr>
                </a:solidFill>
              </a:rPr>
              <a:t>tf.keras</a:t>
            </a:r>
            <a:r>
              <a:rPr kumimoji="1" lang="en" altLang="zh-TW" sz="800" dirty="0">
                <a:solidFill>
                  <a:schemeClr val="bg1">
                    <a:lumMod val="75000"/>
                  </a:schemeClr>
                </a:solidFill>
              </a:rPr>
              <a:t>/2-2-tf-keras-python-dl-env/</a:t>
            </a:r>
            <a:endParaRPr kumimoji="1" lang="zh-TW" altLang="en-US" sz="8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6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 dirty="0"/>
              <a:t>Train the Model</a:t>
            </a:r>
            <a:endParaRPr dirty="0"/>
          </a:p>
        </p:txBody>
      </p:sp>
      <p:sp>
        <p:nvSpPr>
          <p:cNvPr id="491" name="Google Shape;491;p6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10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Seems 50 epochs is the best solution.</a:t>
            </a:r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Please try to train this model with 50 epochs.</a:t>
            </a:r>
            <a:endParaRPr dirty="0"/>
          </a:p>
        </p:txBody>
      </p:sp>
      <p:sp>
        <p:nvSpPr>
          <p:cNvPr id="492" name="Google Shape;492;p6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90</a:t>
            </a:fld>
            <a:endParaRPr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27C7A3FD-939F-3A49-9DC8-0E5A913438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8000" y="4090987"/>
            <a:ext cx="8636000" cy="1041400"/>
          </a:xfrm>
          <a:prstGeom prst="rect">
            <a:avLst/>
          </a:prstGeom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0A2A7641-F167-DE4E-A4B4-93084B4099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4273" y="287856"/>
            <a:ext cx="4381280" cy="3036642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DE5EA7AB-44BE-9C49-B8B8-107C6F7A84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1720" y="3651384"/>
            <a:ext cx="4381280" cy="3036642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72C6FCF9-D49C-D541-94F7-1CFE09B832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Plotting the Results.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4AE6926-3633-674B-8F0E-297CD45A8CE9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9293773" y="6505464"/>
            <a:ext cx="2743200" cy="365125"/>
          </a:xfrm>
        </p:spPr>
        <p:txBody>
          <a:bodyPr/>
          <a:lstStyle/>
          <a:p>
            <a:fld id="{00000000-1234-1234-1234-123412341234}" type="slidenum">
              <a:rPr lang="en-US" smtClean="0"/>
              <a:pPr/>
              <a:t>91</a:t>
            </a:fld>
            <a:endParaRPr 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FB5DB79-313D-9642-857B-0945060920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968" y="1408496"/>
            <a:ext cx="6615951" cy="5312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69166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F62BA6E-A34E-294E-B79B-0999601C6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Saving the Model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E12053D-A19E-1741-B551-C59780F0FEB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92</a:t>
            </a:fld>
            <a:endParaRPr 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A79843C-DE18-1F47-ADC1-F26D16CA34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2629" y="3427249"/>
            <a:ext cx="5726741" cy="650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21257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DF48DBD-F09A-A04D-B637-9667768E6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Outline</a:t>
            </a:r>
            <a:endParaRPr kumimoji="1"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91837C49-6AC1-C243-A372-5A1E1DBDCF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50" y="2159000"/>
            <a:ext cx="116967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50521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6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Save the Model</a:t>
            </a:r>
            <a:endParaRPr/>
          </a:p>
        </p:txBody>
      </p:sp>
      <p:sp>
        <p:nvSpPr>
          <p:cNvPr id="498" name="Google Shape;498;p6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11413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You can save your trained model for next time prediction with these steps.</a:t>
            </a:r>
            <a:endParaRPr dirty="0"/>
          </a:p>
        </p:txBody>
      </p:sp>
      <p:sp>
        <p:nvSpPr>
          <p:cNvPr id="499" name="Google Shape;499;p6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94</a:t>
            </a:fld>
            <a:endParaRPr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2F27FBF7-0728-3F4C-A106-8747D5E321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5389" y="2966936"/>
            <a:ext cx="7883399" cy="833821"/>
          </a:xfrm>
          <a:prstGeom prst="rect">
            <a:avLst/>
          </a:prstGeom>
        </p:spPr>
      </p:pic>
      <p:sp>
        <p:nvSpPr>
          <p:cNvPr id="6" name="Google Shape;498;p66">
            <a:extLst>
              <a:ext uri="{FF2B5EF4-FFF2-40B4-BE49-F238E27FC236}">
                <a16:creationId xmlns:a16="http://schemas.microsoft.com/office/drawing/2014/main" id="{9599C077-A929-CF4D-9D22-046567FE6756}"/>
              </a:ext>
            </a:extLst>
          </p:cNvPr>
          <p:cNvSpPr txBox="1">
            <a:spLocks/>
          </p:cNvSpPr>
          <p:nvPr/>
        </p:nvSpPr>
        <p:spPr>
          <a:xfrm>
            <a:off x="929288" y="4090987"/>
            <a:ext cx="10515600" cy="533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228600" indent="-228600">
              <a:spcBef>
                <a:spcPts val="0"/>
              </a:spcBef>
            </a:pPr>
            <a:r>
              <a:rPr lang="en-US" dirty="0"/>
              <a:t>And download your model from colab with this script.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3676B521-2E2F-6244-977C-3C158E3370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5502" y="5022850"/>
            <a:ext cx="5016500" cy="1333500"/>
          </a:xfrm>
          <a:prstGeom prst="rect">
            <a:avLst/>
          </a:prstGeom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CE297E6-6D2B-CF44-9BC0-9CB1D2E7F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Outline</a:t>
            </a:r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26D70E9-C9F7-844C-8172-086A6CA5F3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50" y="2159000"/>
            <a:ext cx="116967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32506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6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Loading Saved Model to Predict</a:t>
            </a:r>
            <a:endParaRPr/>
          </a:p>
        </p:txBody>
      </p:sp>
      <p:sp>
        <p:nvSpPr>
          <p:cNvPr id="506" name="Google Shape;506;p6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538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You can load the local model with simple steps:</a:t>
            </a:r>
            <a:endParaRPr/>
          </a:p>
        </p:txBody>
      </p:sp>
      <p:sp>
        <p:nvSpPr>
          <p:cNvPr id="507" name="Google Shape;507;p6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96</a:t>
            </a:fld>
            <a:endParaRPr/>
          </a:p>
        </p:txBody>
      </p:sp>
      <p:sp>
        <p:nvSpPr>
          <p:cNvPr id="509" name="Google Shape;509;p67"/>
          <p:cNvSpPr txBox="1"/>
          <p:nvPr/>
        </p:nvSpPr>
        <p:spPr>
          <a:xfrm>
            <a:off x="838200" y="4412179"/>
            <a:ext cx="10515600" cy="538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After loaded, this model can be used to do prediction.</a:t>
            </a:r>
            <a:endParaRPr sz="28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1223A6DB-2C24-384B-A18E-3D5EF44F16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2774496"/>
            <a:ext cx="8534400" cy="1308100"/>
          </a:xfrm>
          <a:prstGeom prst="rect">
            <a:avLst/>
          </a:prstGeom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6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 dirty="0"/>
              <a:t>Pre-processing</a:t>
            </a:r>
            <a:endParaRPr dirty="0"/>
          </a:p>
        </p:txBody>
      </p:sp>
      <p:sp>
        <p:nvSpPr>
          <p:cNvPr id="515" name="Google Shape;515;p6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14525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We should do the same steps to the data we intended to predict as the training data.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Just do that quickly.</a:t>
            </a:r>
            <a:endParaRPr/>
          </a:p>
        </p:txBody>
      </p:sp>
      <p:sp>
        <p:nvSpPr>
          <p:cNvPr id="516" name="Google Shape;516;p6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97</a:t>
            </a:fld>
            <a:endParaRPr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1A14DAC-16C1-8E47-8101-B0F4BE3B82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278221"/>
            <a:ext cx="12192000" cy="1272021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8B2CF020-3CA2-A547-8C50-0E53C9290C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7050" y="4550242"/>
            <a:ext cx="8597900" cy="2311400"/>
          </a:xfrm>
          <a:prstGeom prst="rect">
            <a:avLst/>
          </a:prstGeom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6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/>
            <a:r>
              <a:rPr lang="en-US" altLang="zh-TW" dirty="0"/>
              <a:t>Pre-processing </a:t>
            </a:r>
            <a:r>
              <a:rPr lang="en-US" dirty="0"/>
              <a:t>(Cont’d)</a:t>
            </a:r>
            <a:endParaRPr dirty="0"/>
          </a:p>
        </p:txBody>
      </p:sp>
      <p:sp>
        <p:nvSpPr>
          <p:cNvPr id="524" name="Google Shape;524;p6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98</a:t>
            </a:fld>
            <a:endParaRPr/>
          </a:p>
        </p:txBody>
      </p:sp>
      <p:sp>
        <p:nvSpPr>
          <p:cNvPr id="526" name="Google Shape;526;p6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5547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Keep doing the pre-processing of our data.</a:t>
            </a: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216D062E-606A-2440-916E-FF720DE0B5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29000"/>
            <a:ext cx="12192000" cy="1197946"/>
          </a:xfrm>
          <a:prstGeom prst="rect">
            <a:avLst/>
          </a:prstGeom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7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Prediction </a:t>
            </a:r>
            <a:endParaRPr/>
          </a:p>
        </p:txBody>
      </p:sp>
      <p:sp>
        <p:nvSpPr>
          <p:cNvPr id="532" name="Google Shape;532;p7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5547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You can do the prediction with:</a:t>
            </a:r>
            <a:endParaRPr dirty="0"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</p:txBody>
      </p:sp>
      <p:sp>
        <p:nvSpPr>
          <p:cNvPr id="533" name="Google Shape;533;p7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99</a:t>
            </a:fld>
            <a:endParaRPr/>
          </a:p>
        </p:txBody>
      </p:sp>
      <p:sp>
        <p:nvSpPr>
          <p:cNvPr id="535" name="Google Shape;535;p70"/>
          <p:cNvSpPr txBox="1"/>
          <p:nvPr/>
        </p:nvSpPr>
        <p:spPr>
          <a:xfrm>
            <a:off x="838200" y="4711349"/>
            <a:ext cx="10515600" cy="5547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You can try to load other models we saved to see the results.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2BFDE0AC-39F2-904A-91ED-8A78661E1A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1750" y="2515280"/>
            <a:ext cx="4508500" cy="17907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13501</TotalTime>
  <Words>2863</Words>
  <Application>Microsoft Macintosh PowerPoint</Application>
  <PresentationFormat>寬螢幕</PresentationFormat>
  <Paragraphs>403</Paragraphs>
  <Slides>103</Slides>
  <Notes>54</Notes>
  <HiddenSlides>0</HiddenSlides>
  <MMClips>0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103</vt:i4>
      </vt:variant>
    </vt:vector>
  </HeadingPairs>
  <TitlesOfParts>
    <vt:vector size="107" baseType="lpstr">
      <vt:lpstr>Arial</vt:lpstr>
      <vt:lpstr>Calibri</vt:lpstr>
      <vt:lpstr>Times New Roman</vt:lpstr>
      <vt:lpstr>Office 佈景主題</vt:lpstr>
      <vt:lpstr>PowerPoint 簡報</vt:lpstr>
      <vt:lpstr>Outline</vt:lpstr>
      <vt:lpstr>Outline</vt:lpstr>
      <vt:lpstr>Machine Learning &amp; Deep Learning</vt:lpstr>
      <vt:lpstr>Machine Learning &amp; Deep Learning (Cont’d)</vt:lpstr>
      <vt:lpstr>Deep Learning Model</vt:lpstr>
      <vt:lpstr>NLP</vt:lpstr>
      <vt:lpstr>Supervised Learning</vt:lpstr>
      <vt:lpstr>TensorFlow vs. Keras</vt:lpstr>
      <vt:lpstr>Google Colab</vt:lpstr>
      <vt:lpstr>Connect Colab into Google Drive</vt:lpstr>
      <vt:lpstr>Connect Colab into Google Drive (Cont’d )</vt:lpstr>
      <vt:lpstr>Connect Colab into Google Drive (Cont’d )</vt:lpstr>
      <vt:lpstr>Colab UI</vt:lpstr>
      <vt:lpstr>Change to Use GPU</vt:lpstr>
      <vt:lpstr>Open Cats and Corgis Mode</vt:lpstr>
      <vt:lpstr>Open Cats and Corgis Mode (Cont’d)</vt:lpstr>
      <vt:lpstr>Tensor Flow Dataset (TFDS)</vt:lpstr>
      <vt:lpstr>Import Packages</vt:lpstr>
      <vt:lpstr>TFDS (Cont’d)</vt:lpstr>
      <vt:lpstr>Sarcasm Detection</vt:lpstr>
      <vt:lpstr>Outline</vt:lpstr>
      <vt:lpstr>Tokenization</vt:lpstr>
      <vt:lpstr>Tokenization (Cont’d)</vt:lpstr>
      <vt:lpstr>Texts to Sequences</vt:lpstr>
      <vt:lpstr>Out of Vocabulary (OOV)</vt:lpstr>
      <vt:lpstr>Get Texts from TensorFlow</vt:lpstr>
      <vt:lpstr>Get Texts from TensorFlow (Cont’d)</vt:lpstr>
      <vt:lpstr>Parameters Declaration</vt:lpstr>
      <vt:lpstr>Sarcasm Dataset</vt:lpstr>
      <vt:lpstr>Sarcasm Dataset (Cont’d)</vt:lpstr>
      <vt:lpstr>Upload File to Colab</vt:lpstr>
      <vt:lpstr>Load Data from Json File</vt:lpstr>
      <vt:lpstr>Load Data from CSV File</vt:lpstr>
      <vt:lpstr>Amounts of Data</vt:lpstr>
      <vt:lpstr>Split Dataset into Training and Testing</vt:lpstr>
      <vt:lpstr>Tokenizing the Data</vt:lpstr>
      <vt:lpstr>Pad Sequences</vt:lpstr>
      <vt:lpstr>Turn the Data into Numpy Array</vt:lpstr>
      <vt:lpstr>Outline</vt:lpstr>
      <vt:lpstr>Embedding</vt:lpstr>
      <vt:lpstr>Embedding (Cont’d)</vt:lpstr>
      <vt:lpstr>Embedding (Cont’d)</vt:lpstr>
      <vt:lpstr>Building the Model</vt:lpstr>
      <vt:lpstr>Training the Model</vt:lpstr>
      <vt:lpstr>Plotting the Results</vt:lpstr>
      <vt:lpstr>Saving the Model</vt:lpstr>
      <vt:lpstr>Outline</vt:lpstr>
      <vt:lpstr>Before Model Improving</vt:lpstr>
      <vt:lpstr>Overfitting</vt:lpstr>
      <vt:lpstr>Underfitting</vt:lpstr>
      <vt:lpstr>Improving our model</vt:lpstr>
      <vt:lpstr>Improving Model</vt:lpstr>
      <vt:lpstr>Building the Model </vt:lpstr>
      <vt:lpstr>Improving the Epochs</vt:lpstr>
      <vt:lpstr>Plotting the Results</vt:lpstr>
      <vt:lpstr>Saving the Model</vt:lpstr>
      <vt:lpstr>Next Steps</vt:lpstr>
      <vt:lpstr>Improving Model</vt:lpstr>
      <vt:lpstr>Training with More Hidden Layers</vt:lpstr>
      <vt:lpstr>Training with More Hidden Layers (Cont’d)</vt:lpstr>
      <vt:lpstr>Plotting the Result</vt:lpstr>
      <vt:lpstr>Saving the Model</vt:lpstr>
      <vt:lpstr>Improving Model</vt:lpstr>
      <vt:lpstr>RNN</vt:lpstr>
      <vt:lpstr>Long Short Term Memory</vt:lpstr>
      <vt:lpstr>Training Model with LSTM</vt:lpstr>
      <vt:lpstr>Training Model with LSTM</vt:lpstr>
      <vt:lpstr>Plotting the Results</vt:lpstr>
      <vt:lpstr>Saving the Model</vt:lpstr>
      <vt:lpstr>Improving Model</vt:lpstr>
      <vt:lpstr>Training with More data</vt:lpstr>
      <vt:lpstr>Downloading GloVe Dataset</vt:lpstr>
      <vt:lpstr>Unzipping the Dataset</vt:lpstr>
      <vt:lpstr>Loading the Data</vt:lpstr>
      <vt:lpstr>Try to Print the Coefficients</vt:lpstr>
      <vt:lpstr>Filter the Data</vt:lpstr>
      <vt:lpstr>Preparing the Model</vt:lpstr>
      <vt:lpstr>Training the Model</vt:lpstr>
      <vt:lpstr>Plotting the Results</vt:lpstr>
      <vt:lpstr>Saving the Model</vt:lpstr>
      <vt:lpstr>Improving Model</vt:lpstr>
      <vt:lpstr>Optimizer</vt:lpstr>
      <vt:lpstr>Optimizer (Cont’d)</vt:lpstr>
      <vt:lpstr>Optimizer (Cont’d)</vt:lpstr>
      <vt:lpstr>Learning Rate</vt:lpstr>
      <vt:lpstr>Results of 30 Epochs</vt:lpstr>
      <vt:lpstr>Results of 50 Epochs</vt:lpstr>
      <vt:lpstr>Results of 70 Epochs</vt:lpstr>
      <vt:lpstr>Train the Model</vt:lpstr>
      <vt:lpstr>Plotting the Results.</vt:lpstr>
      <vt:lpstr>Saving the Model</vt:lpstr>
      <vt:lpstr>Outline</vt:lpstr>
      <vt:lpstr>Save the Model</vt:lpstr>
      <vt:lpstr>Outline</vt:lpstr>
      <vt:lpstr>Loading Saved Model to Predict</vt:lpstr>
      <vt:lpstr>Pre-processing</vt:lpstr>
      <vt:lpstr>Pre-processing (Cont’d)</vt:lpstr>
      <vt:lpstr>Prediction </vt:lpstr>
      <vt:lpstr>Exercise</vt:lpstr>
      <vt:lpstr>Downloading the Notebook</vt:lpstr>
      <vt:lpstr>Sending Your Works 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cp:lastModifiedBy>有騰 梁</cp:lastModifiedBy>
  <cp:revision>90</cp:revision>
  <dcterms:modified xsi:type="dcterms:W3CDTF">2021-11-09T08:48:27Z</dcterms:modified>
</cp:coreProperties>
</file>